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8" r:id="rId4"/>
    <p:sldId id="259" r:id="rId5"/>
    <p:sldId id="318" r:id="rId6"/>
    <p:sldId id="319" r:id="rId7"/>
    <p:sldId id="321" r:id="rId8"/>
    <p:sldId id="320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267" r:id="rId17"/>
    <p:sldId id="329" r:id="rId18"/>
    <p:sldId id="330" r:id="rId19"/>
    <p:sldId id="331" r:id="rId20"/>
    <p:sldId id="309" r:id="rId21"/>
    <p:sldId id="332" r:id="rId22"/>
    <p:sldId id="333" r:id="rId23"/>
    <p:sldId id="335" r:id="rId24"/>
    <p:sldId id="311" r:id="rId25"/>
    <p:sldId id="334" r:id="rId26"/>
    <p:sldId id="336" r:id="rId27"/>
    <p:sldId id="312" r:id="rId28"/>
    <p:sldId id="337" r:id="rId29"/>
    <p:sldId id="338" r:id="rId30"/>
    <p:sldId id="313" r:id="rId31"/>
    <p:sldId id="342" r:id="rId32"/>
    <p:sldId id="340" r:id="rId33"/>
    <p:sldId id="341" r:id="rId34"/>
    <p:sldId id="314" r:id="rId35"/>
    <p:sldId id="345" r:id="rId36"/>
    <p:sldId id="343" r:id="rId37"/>
    <p:sldId id="344" r:id="rId38"/>
    <p:sldId id="315" r:id="rId39"/>
    <p:sldId id="339" r:id="rId40"/>
    <p:sldId id="346" r:id="rId41"/>
    <p:sldId id="347" r:id="rId42"/>
    <p:sldId id="316" r:id="rId43"/>
    <p:sldId id="348" r:id="rId44"/>
    <p:sldId id="349" r:id="rId45"/>
    <p:sldId id="350" r:id="rId46"/>
    <p:sldId id="317" r:id="rId47"/>
    <p:sldId id="351" r:id="rId48"/>
    <p:sldId id="352" r:id="rId49"/>
    <p:sldId id="353" r:id="rId50"/>
    <p:sldId id="356" r:id="rId51"/>
    <p:sldId id="354" r:id="rId52"/>
    <p:sldId id="355" r:id="rId53"/>
    <p:sldId id="357" r:id="rId5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84" y="-11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3600" b="1" dirty="0">
                <a:solidFill>
                  <a:schemeClr val="tx1"/>
                </a:solidFill>
              </a:rPr>
              <a:t>Obiekty oświatowe </a:t>
            </a:r>
            <a:r>
              <a:rPr lang="pl-PL" sz="3600" b="1" dirty="0" smtClean="0">
                <a:solidFill>
                  <a:schemeClr val="tx1"/>
                </a:solidFill>
              </a:rPr>
              <a:t/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w </a:t>
            </a:r>
            <a:r>
              <a:rPr lang="pl-PL" sz="3600" b="1" dirty="0">
                <a:solidFill>
                  <a:schemeClr val="tx1"/>
                </a:solidFill>
              </a:rPr>
              <a:t>Gminie </a:t>
            </a:r>
            <a:r>
              <a:rPr lang="pl-PL" sz="3600" b="1" dirty="0" smtClean="0">
                <a:solidFill>
                  <a:schemeClr val="tx1"/>
                </a:solidFill>
              </a:rPr>
              <a:t>Brzeszcze</a:t>
            </a:r>
            <a:endParaRPr lang="pl-PL" sz="3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Obiekty oświatowe w Gminie Brzeszcze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6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elete val="1"/>
          </c:dLbls>
          <c:cat>
            <c:strRef>
              <c:f>Arkusz1!$A$2:$A$3</c:f>
              <c:strCache>
                <c:ptCount val="2"/>
                <c:pt idx="0">
                  <c:v>obiekty zmodernizowane - 69%</c:v>
                </c:pt>
                <c:pt idx="1">
                  <c:v>obiekty wymagające modernizacji - 31%.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9.0</c:v>
                </c:pt>
                <c:pt idx="1">
                  <c:v>4.0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619165846456693"/>
          <c:y val="0.792863423454942"/>
          <c:w val="0.873041830708661"/>
          <c:h val="0.207136576545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13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16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82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61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58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74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17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42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66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81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06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D4D9-DAEA-43E8-AECC-890C21E40212}" type="datetimeFigureOut">
              <a:rPr lang="pl-PL" smtClean="0"/>
              <a:t>26.04.17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C3D0-82C1-45D0-92F4-40043356A360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11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2000" cy="6858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effectLst>
            <a:outerShdw dist="50800" sx="1000" sy="1000" algn="ctr" rotWithShape="0">
              <a:srgbClr val="000000"/>
            </a:outerShdw>
            <a:softEdge rad="317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4" y="-178770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39956" y="3795300"/>
            <a:ext cx="9594573" cy="272408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600" b="1" u="sng" smtClean="0">
                <a:solidFill>
                  <a:srgbClr val="990000"/>
                </a:solidFill>
              </a:rPr>
              <a:t>Witamy Państwa </a:t>
            </a:r>
            <a:r>
              <a:rPr lang="pl-PL" sz="3600" b="1" u="sng" dirty="0" smtClean="0">
                <a:solidFill>
                  <a:srgbClr val="990000"/>
                </a:solidFill>
              </a:rPr>
              <a:t>serdecznie na konferencji poświęconej zakończeniu realizacji projektu pn.:</a:t>
            </a: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„Podniesienie efektywności </a:t>
            </a: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energetycznej placówek oświatowych na terenie Gminy Brzeszcze”</a:t>
            </a:r>
            <a:b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l-P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097157" y="733425"/>
            <a:ext cx="7901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ea typeface="Times New Roman" panose="02020603050405020304" pitchFamily="18" charset="0"/>
              </a:rPr>
              <a:t>PL04 Oszczędzanie energii i promowanie odnawialnych źródeł </a:t>
            </a:r>
            <a:r>
              <a:rPr lang="pl-PL" dirty="0" smtClean="0">
                <a:ea typeface="Times New Roman" panose="02020603050405020304" pitchFamily="18" charset="0"/>
              </a:rPr>
              <a:t>energii </a:t>
            </a:r>
            <a:br>
              <a:rPr lang="pl-PL" dirty="0" smtClean="0">
                <a:ea typeface="Times New Roman" panose="02020603050405020304" pitchFamily="18" charset="0"/>
              </a:rPr>
            </a:br>
            <a:r>
              <a:rPr lang="pl-PL" dirty="0" smtClean="0">
                <a:ea typeface="Times New Roman" panose="02020603050405020304" pitchFamily="18" charset="0"/>
              </a:rPr>
              <a:t>w </a:t>
            </a:r>
            <a:r>
              <a:rPr lang="pl-PL" dirty="0">
                <a:ea typeface="Times New Roman" panose="02020603050405020304" pitchFamily="18" charset="0"/>
              </a:rPr>
              <a:t>ramach Mechanizmu Finansowego Europejskiego Obszaru Gospodarczego </a:t>
            </a:r>
            <a:br>
              <a:rPr lang="pl-PL" dirty="0">
                <a:ea typeface="Times New Roman" panose="02020603050405020304" pitchFamily="18" charset="0"/>
              </a:rPr>
            </a:br>
            <a:r>
              <a:rPr lang="pl-PL" dirty="0">
                <a:ea typeface="Times New Roman" panose="02020603050405020304" pitchFamily="18" charset="0"/>
              </a:rPr>
              <a:t>oraz Norweskiego Mechanizmu Finansowego 2009 – 2014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035826" y="6315525"/>
            <a:ext cx="280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Brzeszcze, 25.04.2017r.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55" y="428832"/>
            <a:ext cx="1148548" cy="11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6869"/>
            <a:ext cx="1075871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u="sng" dirty="0" smtClean="0"/>
              <a:t>Harmonogram projektu:</a:t>
            </a:r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1400" u="sng" dirty="0"/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31 marca 2016</a:t>
            </a:r>
            <a:r>
              <a:rPr lang="pl-PL" dirty="0"/>
              <a:t> – podpisanie aneksu nr 1 do </a:t>
            </a:r>
            <a:r>
              <a:rPr lang="pl-PL" dirty="0" smtClean="0"/>
              <a:t>umowy - wydłużenie </a:t>
            </a:r>
            <a:r>
              <a:rPr lang="pl-PL" dirty="0"/>
              <a:t>terminu realizacji projektu do 30.04.2017 roku</a:t>
            </a:r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99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6869"/>
            <a:ext cx="10758714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4600" u="sng" dirty="0" smtClean="0"/>
              <a:t>Harmonogram projektu:</a:t>
            </a:r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1400" u="sng" dirty="0"/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600" b="1" dirty="0"/>
              <a:t>k</a:t>
            </a:r>
            <a:r>
              <a:rPr lang="pl-PL" sz="3600" b="1" dirty="0" smtClean="0"/>
              <a:t>wiecień 2016 </a:t>
            </a:r>
            <a:r>
              <a:rPr lang="pl-PL" sz="3600" dirty="0"/>
              <a:t>informacja o możliwości kolejnego rozszerzenia zakresu projektów realizowanych w ramach Funduszy EOG 2009-2014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dla </a:t>
            </a:r>
            <a:r>
              <a:rPr lang="pl-PL" sz="3600" dirty="0"/>
              <a:t>Beneficjentów Programu Operacyjnego PL04 „Oszczędzanie energii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i </a:t>
            </a:r>
            <a:r>
              <a:rPr lang="pl-PL" sz="3600" dirty="0"/>
              <a:t>promowanie odnawialnych źródeł energii” - dodatkowe środki </a:t>
            </a:r>
            <a:r>
              <a:rPr lang="pl-PL" sz="3600" dirty="0" smtClean="0"/>
              <a:t>pochodzą </a:t>
            </a:r>
            <a:r>
              <a:rPr lang="pl-PL" sz="3600" dirty="0"/>
              <a:t>z Norweskiego Mechanizmu Finansowego 2009-2014</a:t>
            </a:r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41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6869"/>
            <a:ext cx="1075871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u="sng" dirty="0" smtClean="0"/>
              <a:t>Harmonogram projektu:</a:t>
            </a:r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1400" u="sng" dirty="0"/>
          </a:p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maj 2016 – </a:t>
            </a:r>
            <a:r>
              <a:rPr lang="pl-PL" dirty="0"/>
              <a:t>złożenie wniosku o rozszerzenie </a:t>
            </a:r>
            <a:r>
              <a:rPr lang="pl-PL" dirty="0" smtClean="0"/>
              <a:t>projektu: </a:t>
            </a:r>
          </a:p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 smtClean="0"/>
              <a:t>włączenie </a:t>
            </a:r>
            <a:r>
              <a:rPr lang="pl-PL" dirty="0"/>
              <a:t>dodatkowych obiektów: SP w Jawiszowicach, Przedszkole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"</a:t>
            </a:r>
            <a:r>
              <a:rPr lang="pl-PL" dirty="0"/>
              <a:t>Pod Tęczą", Przedszkole "Pod Kasztanami", SP w Przecieszynie, Przedszkole w Przecieszynie</a:t>
            </a:r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26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6869"/>
            <a:ext cx="10758714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4200" u="sng" dirty="0" smtClean="0"/>
              <a:t>Harmonogram projektu:</a:t>
            </a:r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1400" u="sng" dirty="0"/>
          </a:p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31 sierpnia 2016</a:t>
            </a:r>
            <a:r>
              <a:rPr lang="pl-PL" dirty="0"/>
              <a:t> – podpisanie aneksu nr 2 do umowy (I rozszerzenie)</a:t>
            </a:r>
          </a:p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- projekt otrzymał dodatkowe dofinansowanie w wysokości 1.550.513,14 zł</a:t>
            </a:r>
          </a:p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- zmiana nazwy projektu </a:t>
            </a:r>
            <a:r>
              <a:rPr lang="pl-PL" dirty="0" smtClean="0"/>
              <a:t>na: "Podniesienie </a:t>
            </a:r>
            <a:r>
              <a:rPr lang="pl-PL" dirty="0"/>
              <a:t>efektywności energetycznej budynków szkół podstawowych nr 1 i nr 2 oraz przedszkoli nr 2 z oddziałami integracyjnymi „Słoneczko” oraz nr 3 „Żyrafa” w Gminie Brzeszcze"</a:t>
            </a:r>
          </a:p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koszt całkowity planowanych do realizacji zadań: 5.398.251,15 zł</a:t>
            </a:r>
          </a:p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/>
              <a:t>kwota dofinansowania: 3.962.735,80 zł</a:t>
            </a:r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38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l-PL" sz="6500" u="sng" dirty="0" smtClean="0"/>
              <a:t>Harmonogram projektu:</a:t>
            </a:r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1400" u="sng" dirty="0"/>
          </a:p>
          <a:p>
            <a:pPr marL="0" indent="0" algn="ctr" hangingPunc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4400" b="1" dirty="0"/>
              <a:t>27 stycznia 2017 </a:t>
            </a:r>
            <a:r>
              <a:rPr lang="pl-PL" sz="4400" dirty="0"/>
              <a:t>- podpisanie aneksu nr 3 do umowy (II rozszerzenie)</a:t>
            </a:r>
          </a:p>
          <a:p>
            <a:pPr marL="0" indent="0" algn="ctr" hangingPunc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4400" dirty="0"/>
              <a:t>- projekt otrzymał dodatkowe dofinansowanie w wysokości 4.984.620,50 zł</a:t>
            </a:r>
          </a:p>
          <a:p>
            <a:pPr marL="0" indent="0" algn="ctr" hangingPunc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4400" dirty="0"/>
              <a:t>- zmiana nazwy projektu </a:t>
            </a:r>
            <a:r>
              <a:rPr lang="pl-PL" sz="4400" dirty="0" smtClean="0"/>
              <a:t>"Podniesienie </a:t>
            </a:r>
            <a:r>
              <a:rPr lang="pl-PL" sz="4400" dirty="0"/>
              <a:t>efektywności energetycznej placówek oświatowych na terenie gminy Brzeszcze"</a:t>
            </a:r>
          </a:p>
          <a:p>
            <a:pPr marL="0" indent="0" algn="ctr" hangingPunc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4400" dirty="0"/>
              <a:t>całkowity koszt realizacji Projektu: 12 166 424,63 zł</a:t>
            </a:r>
          </a:p>
          <a:p>
            <a:pPr marL="0" indent="0" algn="ctr" hangingPunc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4400" dirty="0"/>
              <a:t>kwota dofinansowania: 8 947 356,30 </a:t>
            </a:r>
            <a:r>
              <a:rPr lang="pl-PL" sz="4400" dirty="0" smtClean="0"/>
              <a:t>zł </a:t>
            </a:r>
            <a:br>
              <a:rPr lang="pl-PL" sz="4400" dirty="0" smtClean="0"/>
            </a:br>
            <a:r>
              <a:rPr lang="pl-PL" sz="4400" dirty="0" smtClean="0"/>
              <a:t>(MF EOG </a:t>
            </a:r>
            <a:r>
              <a:rPr lang="pl-PL" sz="4400" dirty="0"/>
              <a:t>– 2 412 </a:t>
            </a:r>
            <a:r>
              <a:rPr lang="pl-PL" sz="4400" dirty="0" smtClean="0"/>
              <a:t>222,66 zł ; NMF </a:t>
            </a:r>
            <a:r>
              <a:rPr lang="pl-PL" sz="4400" dirty="0"/>
              <a:t>– 6 535 </a:t>
            </a:r>
            <a:r>
              <a:rPr lang="pl-PL" sz="4400" dirty="0" smtClean="0"/>
              <a:t>133,64 zł)</a:t>
            </a:r>
            <a:endParaRPr lang="pl-PL" sz="4400" dirty="0"/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7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u="sng" dirty="0" smtClean="0"/>
              <a:t>Harmonogram projektu:</a:t>
            </a:r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1400" u="sng" dirty="0"/>
          </a:p>
          <a:p>
            <a:pPr marL="0" indent="0" algn="ctr" hangingPunct="0">
              <a:buNone/>
            </a:pPr>
            <a:r>
              <a:rPr lang="pl-PL" b="1" dirty="0"/>
              <a:t>31 marca 2017 </a:t>
            </a:r>
            <a:r>
              <a:rPr lang="pl-PL" b="1" dirty="0" smtClean="0"/>
              <a:t>r. </a:t>
            </a:r>
            <a:r>
              <a:rPr lang="pl-PL" dirty="0" smtClean="0"/>
              <a:t>– </a:t>
            </a:r>
            <a:r>
              <a:rPr lang="pl-PL" dirty="0"/>
              <a:t>zakończenie robót budowalnych realizowanych w ramach </a:t>
            </a:r>
            <a:r>
              <a:rPr lang="pl-PL" dirty="0" smtClean="0"/>
              <a:t>projektu</a:t>
            </a:r>
          </a:p>
          <a:p>
            <a:pPr marL="0" indent="0" algn="ctr" hangingPunct="0">
              <a:buNone/>
            </a:pPr>
            <a:endParaRPr lang="pl-PL" dirty="0"/>
          </a:p>
          <a:p>
            <a:pPr marL="0" indent="0" algn="ctr" hangingPunct="0">
              <a:buNone/>
            </a:pPr>
            <a:r>
              <a:rPr lang="pl-PL" b="1" dirty="0" smtClean="0"/>
              <a:t>30 kwietnia 2017 r. </a:t>
            </a:r>
            <a:r>
              <a:rPr lang="pl-PL" dirty="0" smtClean="0"/>
              <a:t>– rzeczowe i finansowe zakończenie projektu</a:t>
            </a:r>
            <a:endParaRPr lang="pl-PL" dirty="0"/>
          </a:p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80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3" y="240329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21" y="0"/>
            <a:ext cx="5800379" cy="4351338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294"/>
            <a:ext cx="6391621" cy="4259706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923314" y="5021943"/>
            <a:ext cx="5268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Szkoła Podstawowa </a:t>
            </a:r>
            <a:br>
              <a:rPr lang="pl-PL" sz="3200" dirty="0" smtClean="0"/>
            </a:br>
            <a:r>
              <a:rPr lang="pl-PL" sz="3200" dirty="0" smtClean="0"/>
              <a:t>i Gimnazjum Gminne nr 1 </a:t>
            </a:r>
            <a:br>
              <a:rPr lang="pl-PL" sz="3200" dirty="0" smtClean="0"/>
            </a:br>
            <a:r>
              <a:rPr lang="pl-PL" sz="3200" dirty="0" smtClean="0"/>
              <a:t>ul. Szkolna 6 w Brzeszczach</a:t>
            </a:r>
            <a:endParaRPr lang="pl-PL" sz="32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35" y="592364"/>
            <a:ext cx="1120321" cy="11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412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17714" y="1942307"/>
            <a:ext cx="110136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Zrealizowany zakres (pierwotny projekt):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docieplenie </a:t>
            </a:r>
            <a:r>
              <a:rPr lang="pl-PL" dirty="0">
                <a:latin typeface="Arial" panose="020B0604020202020204" pitchFamily="34" charset="0"/>
                <a:ea typeface="Arial Unicode MS" panose="020B0604020202020204" pitchFamily="34" charset="-128"/>
              </a:rPr>
              <a:t>stropów oraz ścian budynku o łącznej powierzchni 4.807,76 m</a:t>
            </a:r>
            <a:r>
              <a:rPr lang="pl-PL" baseline="30000" dirty="0">
                <a:latin typeface="Arial" panose="020B0604020202020204" pitchFamily="34" charset="0"/>
                <a:ea typeface="Arial Unicode MS" panose="020B0604020202020204" pitchFamily="34" charset="-128"/>
              </a:rPr>
              <a:t>2</a:t>
            </a:r>
            <a:r>
              <a:rPr lang="pl-PL" dirty="0">
                <a:latin typeface="Arial" panose="020B0604020202020204" pitchFamily="34" charset="0"/>
                <a:ea typeface="Arial Unicode MS" panose="020B0604020202020204" pitchFamily="34" charset="-128"/>
              </a:rPr>
              <a:t>,</a:t>
            </a:r>
            <a:endParaRPr lang="pl-PL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Arial" panose="020B0604020202020204" pitchFamily="34" charset="0"/>
                <a:ea typeface="Arial Unicode MS" panose="020B0604020202020204" pitchFamily="34" charset="-128"/>
              </a:rPr>
              <a:t>wymiana 66 okien o łącznej powierzchni 344,88 m</a:t>
            </a:r>
            <a:r>
              <a:rPr lang="pl-PL" baseline="30000" dirty="0">
                <a:latin typeface="Arial" panose="020B0604020202020204" pitchFamily="34" charset="0"/>
                <a:ea typeface="Arial Unicode MS" panose="020B0604020202020204" pitchFamily="34" charset="-128"/>
              </a:rPr>
              <a:t>2</a:t>
            </a:r>
            <a:r>
              <a:rPr lang="pl-PL" dirty="0">
                <a:latin typeface="Arial" panose="020B0604020202020204" pitchFamily="34" charset="0"/>
                <a:ea typeface="Arial Unicode MS" panose="020B0604020202020204" pitchFamily="34" charset="-128"/>
              </a:rPr>
              <a:t> na PCV 3-szybowe,</a:t>
            </a:r>
            <a:endParaRPr lang="pl-PL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Arial" panose="020B0604020202020204" pitchFamily="34" charset="0"/>
                <a:ea typeface="Arial Unicode MS" panose="020B0604020202020204" pitchFamily="34" charset="-128"/>
              </a:rPr>
              <a:t>wymiana 8 szt. drzwi drewnianych o łącznej powierzchni 30,97 m</a:t>
            </a:r>
            <a:r>
              <a:rPr lang="pl-PL" baseline="30000" dirty="0">
                <a:latin typeface="Arial" panose="020B0604020202020204" pitchFamily="34" charset="0"/>
                <a:ea typeface="Arial Unicode MS" panose="020B0604020202020204" pitchFamily="34" charset="-128"/>
              </a:rPr>
              <a:t>2</a:t>
            </a:r>
            <a:r>
              <a:rPr lang="pl-PL" dirty="0">
                <a:latin typeface="Arial" panose="020B0604020202020204" pitchFamily="34" charset="0"/>
                <a:ea typeface="Arial Unicode MS" panose="020B0604020202020204" pitchFamily="34" charset="-128"/>
              </a:rPr>
              <a:t> na drzwi energooszczędne,</a:t>
            </a:r>
            <a:endParaRPr lang="pl-PL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Arial" panose="020B0604020202020204" pitchFamily="34" charset="0"/>
                <a:ea typeface="Arial Unicode MS" panose="020B0604020202020204" pitchFamily="34" charset="-128"/>
              </a:rPr>
              <a:t>zastosowanie systemu paneli fotowoltaicznych (160 szt.) do wytwarzania energii elektrycznej na potrzeby własne szkoły o mocy 40 kW,</a:t>
            </a:r>
            <a:endParaRPr lang="pl-PL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Arial" panose="020B0604020202020204" pitchFamily="34" charset="0"/>
                <a:ea typeface="Arial Unicode MS" panose="020B0604020202020204" pitchFamily="34" charset="-128"/>
              </a:rPr>
              <a:t>wymiana oświetlenia wbudowanego na oświetlenie energooszczędne typu LED (606 źródeł światła oraz opraw oświetleniowych),</a:t>
            </a:r>
            <a:endParaRPr lang="pl-PL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dirty="0">
                <a:latin typeface="Arial" panose="020B0604020202020204" pitchFamily="34" charset="0"/>
                <a:ea typeface="Arial Unicode MS" panose="020B0604020202020204" pitchFamily="34" charset="-128"/>
              </a:rPr>
              <a:t>montaż systemu zarządzania energią w budynku (BMS) – sterowanie oświetleniem (czujniki ruchu) oraz monitorowanie zużycia oraz produkcji energii elektrycznej przez ogniwa fotowoltaiczne.</a:t>
            </a:r>
            <a:endParaRPr lang="pl-PL" sz="200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306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98878" y="2251367"/>
            <a:ext cx="110512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Zrealizowany zakres (rozszerzenie nr 1 projektu):</a:t>
            </a:r>
          </a:p>
          <a:p>
            <a:pPr marL="342900" lvl="0" indent="-342900" algn="just">
              <a:lnSpc>
                <a:spcPct val="20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stolarki okiennej – 24 szt. o pow. 40,54 m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PCV 3-szybowe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200000"/>
              </a:lnSpc>
              <a:buFontTx/>
              <a:buAutoNum type="alphaLcParenR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ełna integracja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systemu zarządzania energią w budynku (BMS) - strefowe sterowanie oświetleniem    adaptacyjnym w korytarzach i piwnicy, zarządzanie ogrzewaniem w budynku-sterowanie temperaturą grup pomieszczeń (zwiększ. liczby niezależnie sterowanych stref), pozyskiwanie danych z systemu obsługi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paneli fotowoltaicznych 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synchronizacja z nowymi funkcjami rozszerzonego BMS, archiwizacja danych z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liczników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9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72380" y="2352967"/>
            <a:ext cx="110512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Modernizacja budynku przyniosła następujące oszczędności i efekty ekologiczne: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 smtClean="0"/>
          </a:p>
          <a:p>
            <a:pPr lvl="0" algn="ctr">
              <a:lnSpc>
                <a:spcPct val="20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oszczędność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energii cieplnej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552,40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20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oszczędność energii elektrycznej – 71,9 MWh/rok</a:t>
            </a:r>
          </a:p>
          <a:p>
            <a:pPr lvl="0" algn="ctr">
              <a:lnSpc>
                <a:spcPct val="20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produkcja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energii elektrycznej ze źródeł odnawialnych – 28,3 MWh/rok</a:t>
            </a:r>
          </a:p>
          <a:p>
            <a:pPr marL="342900" lvl="0" indent="-342900" algn="just">
              <a:lnSpc>
                <a:spcPct val="200000"/>
              </a:lnSpc>
              <a:buAutoNum type="alphaLcParenR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1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8226" y="2702683"/>
            <a:ext cx="9594573" cy="272408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600" b="1" u="sng" dirty="0" smtClean="0">
                <a:solidFill>
                  <a:srgbClr val="990000"/>
                </a:solidFill>
              </a:rPr>
              <a:t>Zrealizowaliśmy </a:t>
            </a:r>
            <a:r>
              <a:rPr lang="pl-PL" sz="3600" b="1" u="sng" dirty="0">
                <a:solidFill>
                  <a:srgbClr val="990000"/>
                </a:solidFill>
              </a:rPr>
              <a:t>projekt pod nazwą:</a:t>
            </a: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„Podniesienie efektywności energetycznej placówek oświatowych na terenie Gminy Brzeszcze”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868557" y="733425"/>
            <a:ext cx="7911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ea typeface="Times New Roman" panose="02020603050405020304" pitchFamily="18" charset="0"/>
              </a:rPr>
              <a:t>PL04 Oszczędzanie energii i promowanie odnawialnych źródeł energii </a:t>
            </a:r>
            <a:br>
              <a:rPr lang="pl-PL" dirty="0">
                <a:ea typeface="Times New Roman" panose="02020603050405020304" pitchFamily="18" charset="0"/>
              </a:rPr>
            </a:br>
            <a:r>
              <a:rPr lang="pl-PL" dirty="0">
                <a:ea typeface="Times New Roman" panose="02020603050405020304" pitchFamily="18" charset="0"/>
              </a:rPr>
              <a:t>w ramach Mechanizmu Finansowego Europejskiego Obszaru Gospodarczego </a:t>
            </a:r>
            <a:br>
              <a:rPr lang="pl-PL" dirty="0">
                <a:ea typeface="Times New Roman" panose="02020603050405020304" pitchFamily="18" charset="0"/>
              </a:rPr>
            </a:br>
            <a:r>
              <a:rPr lang="pl-PL" dirty="0">
                <a:ea typeface="Times New Roman" panose="02020603050405020304" pitchFamily="18" charset="0"/>
              </a:rPr>
              <a:t>oraz Norweskiego Mechanizmu Finansowego 2009 – 2014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08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525" y="508207"/>
            <a:ext cx="1148548" cy="11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8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8" y="240329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2229"/>
            <a:ext cx="6130636" cy="4085771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0"/>
            <a:ext cx="6061364" cy="454712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439889" y="5163952"/>
            <a:ext cx="5442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Szkoła Podstawowa nr </a:t>
            </a:r>
            <a:r>
              <a:rPr lang="pl-PL" sz="3200" dirty="0"/>
              <a:t>2</a:t>
            </a:r>
            <a:r>
              <a:rPr lang="pl-PL" sz="3200" dirty="0" smtClean="0"/>
              <a:t> </a:t>
            </a:r>
            <a:br>
              <a:rPr lang="pl-PL" sz="3200" dirty="0" smtClean="0"/>
            </a:br>
            <a:r>
              <a:rPr lang="pl-PL" sz="3200" dirty="0" smtClean="0"/>
              <a:t>ul. Mickiewicza 3 w Brzeszczach</a:t>
            </a:r>
            <a:endParaRPr lang="pl-PL" sz="3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35" y="592364"/>
            <a:ext cx="1120321" cy="11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955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07166" y="1083682"/>
            <a:ext cx="1101367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Zrealizowany zakres (pierwotny projekt):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docieplenie </a:t>
            </a:r>
            <a:r>
              <a:rPr lang="pl-PL" altLang="pl-PL" dirty="0">
                <a:latin typeface="Arial" panose="020B0604020202020204" pitchFamily="34" charset="0"/>
                <a:ea typeface="Times New Roman" panose="02020603050405020304" pitchFamily="18" charset="0"/>
              </a:rPr>
              <a:t>stropodachu, ścian oraz podłóg na gruncie o łącznej pow. 6.427,98 </a:t>
            </a: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m2,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wymiana </a:t>
            </a:r>
            <a:r>
              <a:rPr lang="pl-PL" altLang="pl-PL" dirty="0">
                <a:latin typeface="Arial" panose="020B0604020202020204" pitchFamily="34" charset="0"/>
                <a:ea typeface="Times New Roman" panose="02020603050405020304" pitchFamily="18" charset="0"/>
              </a:rPr>
              <a:t>instalacji systemu grzewczego, w tym grzejników na konwektorowe z głowicami termostatycznymi (40 </a:t>
            </a:r>
            <a:r>
              <a:rPr lang="pl-PL" altLang="pl-PL" dirty="0" err="1">
                <a:latin typeface="Arial" panose="020B0604020202020204" pitchFamily="34" charset="0"/>
                <a:ea typeface="Times New Roman" panose="02020603050405020304" pitchFamily="18" charset="0"/>
              </a:rPr>
              <a:t>szt</a:t>
            </a: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), 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wymiana </a:t>
            </a:r>
            <a:r>
              <a:rPr lang="pl-PL" altLang="pl-PL" dirty="0">
                <a:latin typeface="Arial" panose="020B0604020202020204" pitchFamily="34" charset="0"/>
                <a:ea typeface="Times New Roman" panose="02020603050405020304" pitchFamily="18" charset="0"/>
              </a:rPr>
              <a:t>1 szt. drzwi drewnianych o powierzchni 1,6 m2 na drzwi energooszczędne</a:t>
            </a: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likwidacja </a:t>
            </a:r>
            <a:r>
              <a:rPr lang="pl-PL" altLang="pl-PL" dirty="0">
                <a:latin typeface="Arial" panose="020B0604020202020204" pitchFamily="34" charset="0"/>
                <a:ea typeface="Times New Roman" panose="02020603050405020304" pitchFamily="18" charset="0"/>
              </a:rPr>
              <a:t>części przeszklenia ściany południowej o pow. 66,48 m2 oraz wymiana okien o pow. 24,64 m2 na PCV </a:t>
            </a: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3-szybowe,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wymiana </a:t>
            </a:r>
            <a:r>
              <a:rPr lang="pl-PL" altLang="pl-PL" dirty="0">
                <a:latin typeface="Arial" panose="020B0604020202020204" pitchFamily="34" charset="0"/>
                <a:ea typeface="Times New Roman" panose="02020603050405020304" pitchFamily="18" charset="0"/>
              </a:rPr>
              <a:t>40 szt. baterii umywalkowych na zawory czerpalne </a:t>
            </a: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czasowe,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likwidacja </a:t>
            </a:r>
            <a:r>
              <a:rPr lang="pl-PL" altLang="pl-PL" dirty="0">
                <a:latin typeface="Arial" panose="020B0604020202020204" pitchFamily="34" charset="0"/>
                <a:ea typeface="Times New Roman" panose="02020603050405020304" pitchFamily="18" charset="0"/>
              </a:rPr>
              <a:t>pojemnościowych podgrzewaczy elektrycznych słabo zaizolowanych i zastąpienie ich pompą ciepła typu powietrze-woda o mocy 8,1 </a:t>
            </a: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kW,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zastosowanie </a:t>
            </a:r>
            <a:r>
              <a:rPr lang="pl-PL" altLang="pl-PL" dirty="0">
                <a:latin typeface="Arial" panose="020B0604020202020204" pitchFamily="34" charset="0"/>
                <a:ea typeface="Times New Roman" panose="02020603050405020304" pitchFamily="18" charset="0"/>
              </a:rPr>
              <a:t>systemu paneli fotowoltaicznych (160 szt.) do wytwarzania energii elektrycznej na potrzeby własne szkoły o łącznej mocy 40 </a:t>
            </a: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kW,</a:t>
            </a:r>
          </a:p>
        </p:txBody>
      </p:sp>
    </p:spTree>
    <p:extLst>
      <p:ext uri="{BB962C8B-B14F-4D97-AF65-F5344CB8AC3E}">
        <p14:creationId xmlns:p14="http://schemas.microsoft.com/office/powerpoint/2010/main" val="270887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07166" y="1083682"/>
            <a:ext cx="110136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l-PL" sz="2000" b="1" dirty="0" smtClean="0"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Zrealizowany zakres (pierwotny projekt):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LcParenR" startAt="8"/>
            </a:pPr>
            <a:r>
              <a:rPr lang="pl-PL" altLang="pl-PL" dirty="0">
                <a:latin typeface="Arial" panose="020B0604020202020204" pitchFamily="34" charset="0"/>
                <a:ea typeface="Times New Roman" panose="02020603050405020304" pitchFamily="18" charset="0"/>
              </a:rPr>
              <a:t>wymiana oświetlenia wbudowanego na oświetlenie energooszczędne typu LED (606 źródeł światła oraz opraw oświetleniowych),</a:t>
            </a: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LcParenR" startAt="8"/>
            </a:pPr>
            <a:r>
              <a:rPr lang="pl-PL" altLang="pl-PL" dirty="0">
                <a:latin typeface="Arial" panose="020B0604020202020204" pitchFamily="34" charset="0"/>
                <a:ea typeface="Times New Roman" panose="02020603050405020304" pitchFamily="18" charset="0"/>
              </a:rPr>
              <a:t>montaż systemu zarządzania energią w budynku (BMS) – sterowanie oświetleniem (czujniki ruchu) oraz monitorowanie zużycia oraz produkcji energii elektrycznej przez ogniwa fotowoltaiczne</a:t>
            </a:r>
            <a:r>
              <a:rPr lang="pl-PL" alt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Zrealizowany </a:t>
            </a:r>
            <a:r>
              <a:rPr lang="pl-PL" sz="2000" b="1" dirty="0">
                <a:latin typeface="Arial" panose="020B0604020202020204" pitchFamily="34" charset="0"/>
                <a:ea typeface="Arial Unicode MS" panose="020B0604020202020204" pitchFamily="34" charset="-128"/>
              </a:rPr>
              <a:t>zakres </a:t>
            </a: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</a:rPr>
              <a:t>(rozszerzenie nr 1 projektu):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/>
              <a:t>docieplenie </a:t>
            </a:r>
            <a:r>
              <a:rPr lang="pl-PL" dirty="0"/>
              <a:t>stropodachu o łącznej powierzchni 2.056,84 m</a:t>
            </a:r>
            <a:r>
              <a:rPr lang="pl-PL" baseline="30000" dirty="0"/>
              <a:t>2 </a:t>
            </a:r>
            <a:r>
              <a:rPr lang="pl-PL" dirty="0" smtClean="0"/>
              <a:t>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/>
              <a:t>modernizacja </a:t>
            </a:r>
            <a:r>
              <a:rPr lang="pl-PL" dirty="0"/>
              <a:t>instalacji </a:t>
            </a:r>
            <a:r>
              <a:rPr lang="pl-PL" dirty="0" smtClean="0"/>
              <a:t>c.o. </a:t>
            </a:r>
            <a:r>
              <a:rPr lang="pl-PL" dirty="0"/>
              <a:t>– wymiana 131 grzejników wraz z </a:t>
            </a:r>
            <a:r>
              <a:rPr lang="pl-PL" dirty="0" err="1"/>
              <a:t>termozaworami</a:t>
            </a:r>
            <a:r>
              <a:rPr lang="pl-PL" dirty="0"/>
              <a:t> oraz ok. 1.722 </a:t>
            </a:r>
            <a:r>
              <a:rPr lang="pl-PL" dirty="0" err="1"/>
              <a:t>mb</a:t>
            </a:r>
            <a:r>
              <a:rPr lang="pl-PL" dirty="0"/>
              <a:t> </a:t>
            </a:r>
            <a:r>
              <a:rPr lang="pl-PL" dirty="0" smtClean="0"/>
              <a:t>przewodów;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/>
              <a:t>pełna </a:t>
            </a:r>
            <a:r>
              <a:rPr lang="pl-PL" dirty="0"/>
              <a:t>integracja systemu </a:t>
            </a:r>
            <a:r>
              <a:rPr lang="pl-PL" dirty="0" smtClean="0"/>
              <a:t>BMS) </a:t>
            </a:r>
            <a:r>
              <a:rPr lang="pl-PL" dirty="0"/>
              <a:t>- strefowe sterowanie oświetleniem adaptacyjnym w korytarzach i piwnicy, zarządzanie ogrzewaniem w budynku-sterowanie temperaturą grup </a:t>
            </a:r>
            <a:r>
              <a:rPr lang="pl-PL" dirty="0" smtClean="0"/>
              <a:t>pomieszczeń, pozyskiwanie </a:t>
            </a:r>
            <a:r>
              <a:rPr lang="pl-PL" dirty="0"/>
              <a:t>danych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systemu obsługi PV i pompy ciepła, synchronizacja z nowymi funkcjami rozszerzonego BMS, archiwizacja danych z liczników.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b="1" dirty="0">
              <a:latin typeface="Arial" panose="020B0604020202020204" pitchFamily="34" charset="0"/>
              <a:ea typeface="Arial Unicode MS" panose="020B0604020202020204" pitchFamily="34" charset="-128"/>
            </a:endParaRPr>
          </a:p>
          <a:p>
            <a:pPr marL="457200" lvl="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lphaLcParenR" startAt="8"/>
            </a:pPr>
            <a:endParaRPr lang="pl-PL" altLang="pl-P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76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72380" y="2352967"/>
            <a:ext cx="1105129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Modernizacja budynku przyniosła następujące oszczędności i efekty ekologiczne: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 smtClean="0"/>
          </a:p>
          <a:p>
            <a:pPr lvl="0" algn="ctr">
              <a:lnSpc>
                <a:spcPct val="20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oszczędność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energii cieplnej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590,70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oszczędność energii elektrycznej – 70,00 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ciepła ze źródeł odnawialnych – 7,3 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energii elektrycznej ze źródeł odnawialnych – 27,1 MWh/rok</a:t>
            </a:r>
          </a:p>
          <a:p>
            <a:pPr marL="342900" lvl="0" indent="-342900" algn="just">
              <a:lnSpc>
                <a:spcPct val="200000"/>
              </a:lnSpc>
              <a:buAutoNum type="alphaLcParenR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329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893"/>
            <a:ext cx="6096000" cy="4573106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0"/>
            <a:ext cx="6061363" cy="454712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439889" y="5163952"/>
            <a:ext cx="5752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Przedszkole „Słoneczko”</a:t>
            </a:r>
            <a:br>
              <a:rPr lang="pl-PL" sz="3200" dirty="0" smtClean="0"/>
            </a:br>
            <a:r>
              <a:rPr lang="pl-PL" sz="3200" dirty="0" smtClean="0"/>
              <a:t>ul. Narutowicza 6 w Brzeszczach</a:t>
            </a:r>
            <a:endParaRPr lang="pl-PL" sz="3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35" y="592364"/>
            <a:ext cx="1120321" cy="11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655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docieplenie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stropodachu oraz ścian o łącznej powierzchni 991,14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stolarki okiennej – 7 szt. o pow. 4,65 m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PCV 3-szybowe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 szt. drzwi drewnianych na drzwi aluminiowe, 3-szybowe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oświetlenia wbudowanego na energooszczędne typu LED (136 opraw oświetleniowych wraz ze źródłami światła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centralnego ogrzewania – wymiana 62 grzejników wraz z 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termozaworami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oraz ok. 187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l-PL" altLang="pl-PL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6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72380" y="2352967"/>
            <a:ext cx="1105129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Modernizacja budynku przyniosła następujące oszczędności i efekty ekologiczne: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 smtClean="0"/>
          </a:p>
          <a:p>
            <a:pPr lvl="0" algn="ctr">
              <a:lnSpc>
                <a:spcPct val="20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oszczędność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energii cieplnej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– 125,10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oszczędność energii elektrycznej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4,16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just">
              <a:lnSpc>
                <a:spcPct val="200000"/>
              </a:lnSpc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4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329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4893"/>
            <a:ext cx="6095998" cy="4573106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0"/>
            <a:ext cx="6061363" cy="454712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585032" y="5004295"/>
            <a:ext cx="5752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Przedszkole „Żyrafa”</a:t>
            </a:r>
            <a:br>
              <a:rPr lang="pl-PL" sz="3200" dirty="0" smtClean="0"/>
            </a:br>
            <a:r>
              <a:rPr lang="pl-PL" sz="3200" dirty="0" smtClean="0"/>
              <a:t>ul. Kazimierza Wielkiego 38 </a:t>
            </a:r>
            <a:br>
              <a:rPr lang="pl-PL" sz="3200" dirty="0" smtClean="0"/>
            </a:br>
            <a:r>
              <a:rPr lang="pl-PL" sz="3200" dirty="0" smtClean="0"/>
              <a:t>w Brzeszczach</a:t>
            </a:r>
            <a:endParaRPr lang="pl-PL" sz="3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35" y="592364"/>
            <a:ext cx="1120321" cy="11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271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docieplenie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stropodachu, stropów oraz ścian o łącznej powierzchni 1.290,25 m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stolarki okiennej – 62 szt. o pow. 155,55 m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PCV 3-szybowe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5 szt. drzwi drewnianych o pow. 23,13 m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drzwi aluminiowe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oświetlenia wbudowanego na energooszczędne typu LED (308 opraw oświetleniowych wraz ze źródłami światła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centralnego ogrzewania – wymiana 63 grzejników wraz z 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termozaworami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oraz ok. 199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przewodów.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l-PL" altLang="pl-PL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3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72380" y="2352967"/>
            <a:ext cx="1105129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Modernizacja budynku przyniosła następujące oszczędności i efekty ekologiczne: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 smtClean="0"/>
          </a:p>
          <a:p>
            <a:pPr lvl="0" algn="ctr">
              <a:lnSpc>
                <a:spcPct val="20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oszczędność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energii cieplnej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– 167,00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oszczędność energii elektrycznej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16,3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just">
              <a:lnSpc>
                <a:spcPct val="200000"/>
              </a:lnSpc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4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Projekt był realizowany ze </a:t>
            </a:r>
            <a:r>
              <a:rPr lang="pl-PL" dirty="0"/>
              <a:t>środków Mechanizmu Finansowego Europejskiego Obszaru Gospodarczego </a:t>
            </a:r>
            <a:r>
              <a:rPr lang="pl-PL" dirty="0" smtClean="0"/>
              <a:t>oraz Norweskiego Mechanizmu Finansowego na </a:t>
            </a:r>
            <a:r>
              <a:rPr lang="pl-PL" dirty="0"/>
              <a:t>lata 2009-2014, w ramach </a:t>
            </a:r>
            <a:r>
              <a:rPr lang="pl-PL" u="sng" dirty="0"/>
              <a:t>Programu Operacyjnego PL04 „Oszczędzanie energii i promowanie odnawialnych źródeł energii</a:t>
            </a:r>
            <a:r>
              <a:rPr lang="pl-PL" dirty="0" smtClean="0"/>
              <a:t>”; </a:t>
            </a:r>
            <a:endParaRPr lang="pl-PL" dirty="0"/>
          </a:p>
          <a:p>
            <a:pPr algn="just"/>
            <a:r>
              <a:rPr lang="pl-PL" u="sng" dirty="0"/>
              <a:t>Celem Programu</a:t>
            </a:r>
            <a:r>
              <a:rPr lang="pl-PL" dirty="0"/>
              <a:t> jest redukcja emisji gazów cieplarnianych i zanieczyszczeń powietrza oraz zwiększenie udziału energii pochodzącej ze źródeł odnawialnych w ogólnym bilansie zużycia </a:t>
            </a:r>
            <a:r>
              <a:rPr lang="pl-PL" dirty="0" smtClean="0"/>
              <a:t>energii;</a:t>
            </a:r>
            <a:endParaRPr lang="pl-PL" dirty="0"/>
          </a:p>
          <a:p>
            <a:pPr algn="just"/>
            <a:r>
              <a:rPr lang="pl-PL" u="sng" dirty="0"/>
              <a:t>Operatorem Programu</a:t>
            </a:r>
            <a:r>
              <a:rPr lang="pl-PL" dirty="0"/>
              <a:t> (podmiotem odpowiedzialnym za wdrażanie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zarządzanie programem) jest Ministerstwo Środowiska, w imieniu którego działa Narodowy Fundusz Ochrony Środowiska i Gospodarki Wodnej w Warszawie.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71" y="339155"/>
            <a:ext cx="1289103" cy="12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329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5447"/>
            <a:ext cx="6095998" cy="4571998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0"/>
            <a:ext cx="6061362" cy="454712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226631" y="5033324"/>
            <a:ext cx="5965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Przedszkole nr 1 „Pod Kasztanami”</a:t>
            </a:r>
            <a:br>
              <a:rPr lang="pl-PL" sz="3200" dirty="0" smtClean="0"/>
            </a:br>
            <a:r>
              <a:rPr lang="pl-PL" sz="3200" dirty="0" smtClean="0"/>
              <a:t>ul. Sienkiewicza 4</a:t>
            </a:r>
            <a:br>
              <a:rPr lang="pl-PL" sz="3200" dirty="0" smtClean="0"/>
            </a:br>
            <a:r>
              <a:rPr lang="pl-PL" sz="3200" dirty="0" smtClean="0"/>
              <a:t>w Brzeszczach</a:t>
            </a:r>
            <a:endParaRPr lang="pl-PL" sz="3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35" y="592364"/>
            <a:ext cx="1120321" cy="11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135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 algn="just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docieplenie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stropodachu, stropów oraz ścian o łącznej powierzchni 1.120,04 m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 algn="just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stolarki okiennej – 5 szt. o pow. 3,54 m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PCV 5-komorowe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lvl="0" indent="-342900" algn="just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fasady szklanej o pow.80 m2 na PCV 2-komorowe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lvl="0" indent="-342900" algn="just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 szt. drzwi o pow.2,24 m2 na PCV 2-komorowe,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centralnego ogrzewania – wymiana 52 grzejników wraz z 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termozaworami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ok. 372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c.w.u. - rozprowadzenie ok. 90,8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 z polietylenu sieciowanego (nowe zasilanie z sieci) wraz z montażem pompy ciepła typu powietrze-woda o mocy 19 kW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sprawności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3.8,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l-PL" altLang="pl-PL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9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7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istniejącego źródła ciepła na indywidualny węzeł kompaktowy dla c.o. i c.w.u. o mocy 46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kW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7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montaż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60 szt. paneli fotowoltaicznych o łącznej mocy 15,90 kW,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7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montaż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systemu zarządzania energią BMS – regulacja oświetleniem adaptacyjnym, sterowanie węzłem cieplnym i temperaturą pomieszczeń (zwiększenie liczby niezależnie sterowanych stref), wizualizacja produkcji energii elektrycznej z systemu paneli fotowoltaicznych (PV),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7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systemu wentylacji – montaż 2 rekuperatorów ceramicznych,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7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oświetlenia wbudowanego na energooszczędne typu LED (76 opraw oświetleniowych wraz ze źródłami światła).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l-PL" altLang="pl-PL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9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72380" y="2352967"/>
            <a:ext cx="1105129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Modernizacja budynku przyniosła następujące oszczędności i efekty ekologiczne: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 smtClean="0"/>
          </a:p>
          <a:p>
            <a:pPr lvl="0" algn="ctr">
              <a:lnSpc>
                <a:spcPct val="20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oszczędność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energii cieplnej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197,70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oszczędność energii elektrycznej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1,30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ciepła ze źródeł odnawialnych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19,50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energii elektrycznej ze źródeł odnawialnych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15,80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marL="342900" lvl="0" indent="-342900" algn="just">
              <a:lnSpc>
                <a:spcPct val="200000"/>
              </a:lnSpc>
              <a:buAutoNum type="alphaLcParenR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2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329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5447"/>
            <a:ext cx="6095997" cy="4571998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0"/>
            <a:ext cx="6061362" cy="454712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342746" y="4684981"/>
            <a:ext cx="59653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Szkoła Podstawowa </a:t>
            </a:r>
          </a:p>
          <a:p>
            <a:r>
              <a:rPr lang="pl-PL" sz="3200" dirty="0" smtClean="0"/>
              <a:t>im. K. I. Gałczyńskiego </a:t>
            </a:r>
            <a:br>
              <a:rPr lang="pl-PL" sz="3200" dirty="0" smtClean="0"/>
            </a:br>
            <a:r>
              <a:rPr lang="pl-PL" sz="3200" dirty="0" smtClean="0"/>
              <a:t>ul. Kusocińskiego 1</a:t>
            </a:r>
            <a:br>
              <a:rPr lang="pl-PL" sz="3200" dirty="0" smtClean="0"/>
            </a:br>
            <a:r>
              <a:rPr lang="pl-PL" sz="3200" dirty="0" smtClean="0"/>
              <a:t>w Jawiszowicach</a:t>
            </a:r>
            <a:endParaRPr lang="pl-PL" sz="3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35" y="592364"/>
            <a:ext cx="1120321" cy="11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272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docieplenie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stropodachu, stropów oraz ścian o łącznej powierzchni 2.916,28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3 szt. drzwi o pow. 11,42 m2 na PCV 2-komorowe,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centralnego ogrzewania – wymiana 144 grzejników wraz z 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termozaworami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ok. 1.345,92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c.w.u. (rozprowadzenie ok. 219,4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 z polietylenu sieciowanego) wraz z montażem pompy kaskadowej (3 pompy ciepła typu powietrze-woda) o łącznej mocy 31,8 kW,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istniejącego źródła ciepła na 4 kotły gazowe kondensacyjne o łącznej mocy 380 kW,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l-PL" altLang="pl-PL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5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montaż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120 szt. paneli fotowoltaicznych o łącznej mocy 31,8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kW,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montaż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systemu zarządzania energią BMS – regulacja oświetleniem adaptacyjnym, sterowanie kotłami grzewczymi i temperaturą pomieszczeń (zwiększenie liczby niezależnie sterowanych stref), wizualizacja produkcji energii elektrycznej z systemu PV,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systemu wentylacji – montaż 20 rekuperatorów ceramicznych,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oświetlenia wbudowanego na energooszczędne typu LED (365 opraw oświetleniowych wraz ze źródłami światła).</a:t>
            </a:r>
          </a:p>
          <a:p>
            <a:pPr lvl="0">
              <a:lnSpc>
                <a:spcPct val="150000"/>
              </a:lnSpc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1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72380" y="2352967"/>
            <a:ext cx="1105129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Modernizacja budynku przyniosła następujące oszczędności i efekty ekologiczne: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 smtClean="0"/>
          </a:p>
          <a:p>
            <a:pPr lvl="0" algn="ctr">
              <a:lnSpc>
                <a:spcPct val="20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oszczędność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energii cieplnej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1503,30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oszczędność energii elektrycznej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80,70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ciepła ze źródeł odnawialnych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32,60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energii elektrycznej ze źródeł odnawialnych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22,30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marL="342900" lvl="0" indent="-342900" algn="just">
              <a:lnSpc>
                <a:spcPct val="200000"/>
              </a:lnSpc>
              <a:buAutoNum type="alphaLcParenR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9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329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5447"/>
            <a:ext cx="6095997" cy="4571997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550"/>
            <a:ext cx="6061362" cy="454602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342746" y="4902695"/>
            <a:ext cx="5965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Przedszkole nr 4 „Pod Tęczą”</a:t>
            </a:r>
          </a:p>
          <a:p>
            <a:r>
              <a:rPr lang="pl-PL" sz="3200" dirty="0" smtClean="0"/>
              <a:t>ul. K. I. Gałczyńskiego 1</a:t>
            </a:r>
            <a:br>
              <a:rPr lang="pl-PL" sz="3200" dirty="0" smtClean="0"/>
            </a:br>
            <a:r>
              <a:rPr lang="pl-PL" sz="3200" dirty="0" smtClean="0"/>
              <a:t>w Jawiszowicach</a:t>
            </a:r>
            <a:endParaRPr lang="pl-PL" sz="3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35" y="592364"/>
            <a:ext cx="1120321" cy="11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164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docieplenie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stropodachu, stropów oraz ścian o łącznej powierzchni 1.349,40 m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stolarki okiennej – 75 szt. o pow. 128,63 m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PCV 5-komorowe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fasady szklanej o pow. 108 m2 na PCV 2-komorowe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 szt. drzwi o pow. 10,60 m2 na PCV 2-komorowe,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centralnego ogrzewania – wymiana 66 grzejników wraz z 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termozaworami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oraz ok. 457,4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c.w.u. (rozprowadzenie ok. 60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 z polietylenu sieciowanego) wraz z montażem hybrydowej centrali grzewczej o mocy 19 kW i sprawności 3,8 (pompa ciepła typu powietrze-woda + kocioł gazowy kondensacyjny),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l-PL" altLang="pl-PL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8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686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u="sng" dirty="0" smtClean="0"/>
              <a:t>Harmonogram projektu: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 smtClean="0"/>
              <a:t>4 </a:t>
            </a:r>
            <a:r>
              <a:rPr lang="pl-PL" b="1" dirty="0"/>
              <a:t>lipca 2014 roku</a:t>
            </a:r>
            <a:r>
              <a:rPr lang="pl-PL" dirty="0"/>
              <a:t> - ogłoszenie o naborze wniosków w ramach Mechanizmu Finansowego Europejskiego Obszaru Gospodarczego 2009-2014 dla Programu Operacyjnego Programu Operacyjnego PL04 „Oszczędzanie energii i promowanie odnawialnych źródeł energii</a:t>
            </a:r>
            <a:r>
              <a:rPr lang="pl-PL" dirty="0" smtClean="0"/>
              <a:t>"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91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7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istniejącego źródła ciepła na kocioł gazowy kondensacyjny o mocy 95 kW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7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montaż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40 szt. paneli fotowoltaicznych o mocy 10,6 kW,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7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montaż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systemu zarządzania energią BMS – regulacja oświetleniem adaptacyjnym, sterowanie kotłem grzewczym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temperaturą pomieszczeń (zwiększenie liczby niezależnie sterowanych stref), wizualizacja produkcji energii elektrycznej z systemu paneli fotowoltaicznych (PV),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7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systemu wentylacji – montaż 20 rekuperatorów ceramicznych,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7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oświetlenia wbudowanego na energooszczędne typu LED (207 opraw oświetleniowych wraz ze źródłami światła).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l-PL" altLang="pl-PL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4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72380" y="2352967"/>
            <a:ext cx="1105129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Modernizacja budynku przyniosła następujące oszczędności i efekty ekologiczne: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 smtClean="0"/>
          </a:p>
          <a:p>
            <a:pPr lvl="0" algn="ctr">
              <a:lnSpc>
                <a:spcPct val="20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oszczędność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energii cieplnej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478,00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oszczędność energii elektrycznej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38,90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ciepła ze źródeł odnawialnych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5,10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energii elektrycznej ze źródeł odnawialnych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12,50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marL="342900" lvl="0" indent="-342900" algn="just">
              <a:lnSpc>
                <a:spcPct val="200000"/>
              </a:lnSpc>
              <a:buAutoNum type="alphaLcParenR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4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329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5447"/>
            <a:ext cx="6095996" cy="4571997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70" y="550"/>
            <a:ext cx="6059894" cy="454602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130636" y="4684982"/>
            <a:ext cx="59653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Zespół Szkolno-Przedszkolny nr 1 </a:t>
            </a:r>
          </a:p>
          <a:p>
            <a:r>
              <a:rPr lang="pl-PL" sz="3200" dirty="0" smtClean="0"/>
              <a:t>im. Wandy Chotomskiej</a:t>
            </a:r>
          </a:p>
          <a:p>
            <a:r>
              <a:rPr lang="pl-PL" sz="3200" dirty="0"/>
              <a:t>Budynek przedszkola</a:t>
            </a:r>
          </a:p>
          <a:p>
            <a:r>
              <a:rPr lang="pl-PL" sz="3200" dirty="0" smtClean="0"/>
              <a:t>ul. Wyzwolenia 56 w Przecieszynie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35" y="592364"/>
            <a:ext cx="1120321" cy="11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182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docieplenie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dachu oraz ścian o łącznej powierzchni 1.416 m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 szt. drzwi o pow. 8,64 m2 na PCV 2-komorowe,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centralnego ogrzewania – wymiana 34 grzejników wraz z 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termozaworami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oraz ok. 370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c.w.u. (rozprowadzenie ok. 106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 z polietylenu sieciowanego) wraz z montażem hybrydowej centrali grzewczej o mocy 12 kW i sprawności 2,65 (pompa ciepła typu powietrze-woda + kocioł gazowy kondensacyjny),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istniejącego źródła ciepła na 2 kotły gazowe kondensacyjne o mocy 120 KW,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1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montaż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56 szt. paneli fotowoltaicznych o mocy 14,84 kW, 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montaż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systemu zarządzania energią BMS – regulacja oświetleniem adaptacyjnym, sterowanie kotłem grzewczym i temperaturą pomieszczeń (zwiększenie liczby niezależnie sterowanych stref), wizualizacja produkcji energii elektrycznej z systemu paneli fotowoltaicznych (PV),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systemu wentylacji – montaż 5 rekuperatorów ceramicznych,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oświetlenia wbudowanego na energooszczędne typu LED (67 opraw oświetleniowych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wraz ze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źródłami światła).</a:t>
            </a:r>
          </a:p>
          <a:p>
            <a:pPr marL="342900" lvl="0" indent="-342900">
              <a:lnSpc>
                <a:spcPct val="150000"/>
              </a:lnSpc>
              <a:buAutoNum type="alphaLcParenR" startAt="6"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9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72380" y="2352967"/>
            <a:ext cx="1105129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Modernizacja budynku przyniosła następujące oszczędności i efekty ekologiczne: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 smtClean="0"/>
          </a:p>
          <a:p>
            <a:pPr lvl="0" algn="ctr">
              <a:lnSpc>
                <a:spcPct val="20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oszczędność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energii cieplnej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362,70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oszczędność energii elektrycznej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14,60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ciepła ze źródeł odnawialnych – 3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,10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energii elektrycznej ze źródeł odnawialnych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14,20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marL="342900" lvl="0" indent="-342900" algn="just">
              <a:lnSpc>
                <a:spcPct val="200000"/>
              </a:lnSpc>
              <a:buAutoNum type="alphaLcParenR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1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329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70" y="550"/>
            <a:ext cx="6059894" cy="454602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130636" y="4684982"/>
            <a:ext cx="61629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Zespół Szkolno-Przedszkolny nr 1 </a:t>
            </a:r>
          </a:p>
          <a:p>
            <a:r>
              <a:rPr lang="pl-PL" sz="3200" dirty="0" smtClean="0"/>
              <a:t>im. Wandy Chotomskiej</a:t>
            </a:r>
          </a:p>
          <a:p>
            <a:r>
              <a:rPr lang="pl-PL" sz="3200" dirty="0"/>
              <a:t>Budynek </a:t>
            </a:r>
            <a:r>
              <a:rPr lang="pl-PL" sz="3200" dirty="0" smtClean="0"/>
              <a:t>szkoły</a:t>
            </a:r>
            <a:endParaRPr lang="pl-PL" sz="3200" dirty="0"/>
          </a:p>
          <a:p>
            <a:r>
              <a:rPr lang="pl-PL" sz="3200" dirty="0" smtClean="0"/>
              <a:t>ul. Wyzwolenia 54a w Przecieszynie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35" y="592364"/>
            <a:ext cx="1120321" cy="11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5757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docieplenie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dachu, stropów oraz ścian o łącznej powierzchni 747,07 m</a:t>
            </a:r>
            <a:r>
              <a:rPr lang="pl-P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 szt. drzwi o pow. 2,76 m2 na PCV 2-komorowe,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centralnego ogrzewania – wymiana 12 grzejników wraz z 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termozaworami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ok. 188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instalacji c.w.u. (rozprowadzenie ok. 65,4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przewodów z polietylenu sieciowanego) wraz z montażem hybrydowej centrali grzewczej o mocy 6 kW i sprawności 3,8 (pompa ciepła typu powietrze-woda + kocioł gazowy kondensacyjny),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istniejącego źródła ciepła na kocioł gazowy kondensacyjny o mocy 25 kW,</a:t>
            </a:r>
          </a:p>
          <a:p>
            <a:pPr marL="342900" lvl="0" indent="-342900">
              <a:lnSpc>
                <a:spcPct val="150000"/>
              </a:lnSpc>
              <a:buAutoNum type="alphaLcParenR"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8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87288" y="1451430"/>
            <a:ext cx="1101367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Zrealizowany zakres: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montaż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20 szt. paneli fotowoltaicznych o mocy 5,3 kW,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montaż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systemu zarządzania energią BMS – regulacja oświetleniem adaptacyjnym, sterowanie kotłem grzewczym i temperaturą pomieszczeń (zwiększenie liczby niezależnie sterowanych stref), wizualizacja produkcji energii elektrycznej z systemu paneli fotowoltaicznych (PV),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modernizacja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systemu wentylacji – montaż 5 rekuperatorów ceramicznych,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AutoNum type="alphaLcParenR" startAt="6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wymiana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oświetlenia wbudowanego na energooszczędne typu LED (47 opraw oświetleniowych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wraz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ze źródłami światła).</a:t>
            </a:r>
          </a:p>
          <a:p>
            <a:pPr marL="342900" lvl="0" indent="-342900">
              <a:lnSpc>
                <a:spcPct val="150000"/>
              </a:lnSpc>
              <a:buAutoNum type="alphaLcParenR" startAt="6"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4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72380" y="2352967"/>
            <a:ext cx="1105129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Modernizacja budynku przyniosła następujące oszczędności i efekty ekologiczne: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 smtClean="0"/>
          </a:p>
          <a:p>
            <a:pPr lvl="0" algn="ctr">
              <a:lnSpc>
                <a:spcPct val="200000"/>
              </a:lnSpc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oszczędność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energii cieplnej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129,40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oszczędność energii elektrycznej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5,70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ciepła ze źródeł odnawialnych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2,10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lvl="0" algn="ctr">
              <a:lnSpc>
                <a:spcPct val="15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produkcja energii elektrycznej ze źródeł odnawialnych –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5,30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MWh/rok</a:t>
            </a:r>
          </a:p>
          <a:p>
            <a:pPr marL="342900" lvl="0" indent="-342900" algn="just">
              <a:lnSpc>
                <a:spcPct val="200000"/>
              </a:lnSpc>
              <a:buAutoNum type="alphaLcParenR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6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6869"/>
            <a:ext cx="10758714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3900" u="sng" dirty="0" smtClean="0"/>
              <a:t>Harmonogram projektu: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31 lipca 2014</a:t>
            </a:r>
            <a:r>
              <a:rPr lang="pl-PL" dirty="0"/>
              <a:t> - Uchwała nr IX.NZ/415/14 Rady Miejskiej w Brzeszczach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sprawie w wyrażenia zgody na przystąpienie do realizacji Projektu i złożenie wniosku o jego dofinansowanie ze środków Mechanizmu Finansowego Europejskiego Obszaru Gospodarczego oraz w sprawie zabezpieczenia środków niezbędnych na realizację Projektu w przypadku jego umieszczenia na liście rankingowej i otrzymania decyzji o przyznaniu dofinansowania.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63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39957" y="921616"/>
            <a:ext cx="8398566" cy="3242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29700" y="1451430"/>
            <a:ext cx="11475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 </a:t>
            </a:r>
            <a:endParaRPr lang="pl-PL" dirty="0"/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3863866121"/>
              </p:ext>
            </p:extLst>
          </p:nvPr>
        </p:nvGraphicFramePr>
        <p:xfrm>
          <a:off x="1980236" y="638630"/>
          <a:ext cx="8128000" cy="603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013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53110" y="1931819"/>
            <a:ext cx="114750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pPr algn="ctr">
              <a:lnSpc>
                <a:spcPct val="150000"/>
              </a:lnSpc>
            </a:pPr>
            <a:r>
              <a:rPr lang="pl-PL" sz="3600" b="1" u="sng" dirty="0"/>
              <a:t>Całkowity koszt realizacji Projektu </a:t>
            </a:r>
            <a:r>
              <a:rPr lang="pl-PL" sz="3600" b="1" u="sng" dirty="0" smtClean="0"/>
              <a:t>wyniósł:</a:t>
            </a:r>
          </a:p>
          <a:p>
            <a:pPr algn="ctr">
              <a:lnSpc>
                <a:spcPct val="150000"/>
              </a:lnSpc>
            </a:pPr>
            <a:r>
              <a:rPr lang="pl-PL" sz="3600" b="1" dirty="0" smtClean="0"/>
              <a:t> 10.841.624,09 zł</a:t>
            </a:r>
            <a:r>
              <a:rPr lang="pl-PL" sz="3600" b="1" dirty="0"/>
              <a:t>, </a:t>
            </a:r>
            <a:endParaRPr lang="pl-PL" sz="3600" b="1" dirty="0" smtClean="0"/>
          </a:p>
          <a:p>
            <a:pPr algn="ctr">
              <a:lnSpc>
                <a:spcPct val="150000"/>
              </a:lnSpc>
            </a:pPr>
            <a:r>
              <a:rPr lang="pl-PL" sz="3600" b="1" u="sng" dirty="0" smtClean="0"/>
              <a:t>z </a:t>
            </a:r>
            <a:r>
              <a:rPr lang="pl-PL" sz="3600" b="1" u="sng" dirty="0"/>
              <a:t>czego kwota </a:t>
            </a:r>
            <a:r>
              <a:rPr lang="pl-PL" sz="3600" b="1" u="sng" dirty="0" smtClean="0"/>
              <a:t>dofinansowania:</a:t>
            </a:r>
          </a:p>
          <a:p>
            <a:pPr algn="ctr">
              <a:lnSpc>
                <a:spcPct val="150000"/>
              </a:lnSpc>
            </a:pPr>
            <a:r>
              <a:rPr lang="pl-PL" sz="3600" b="1" dirty="0" smtClean="0"/>
              <a:t>7.970.668,82 </a:t>
            </a:r>
            <a:r>
              <a:rPr lang="pl-PL" sz="3600" b="1" dirty="0"/>
              <a:t>zł.   </a:t>
            </a:r>
            <a:endParaRPr lang="pl-PL" sz="3600" dirty="0"/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 </a:t>
            </a:r>
            <a:endParaRPr lang="pl-PL" dirty="0"/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6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24459" y="1502688"/>
            <a:ext cx="114750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pPr algn="ctr">
              <a:lnSpc>
                <a:spcPct val="150000"/>
              </a:lnSpc>
            </a:pPr>
            <a:r>
              <a:rPr lang="pl-PL" sz="3600" b="1" u="sng" dirty="0" smtClean="0"/>
              <a:t>Wskaźniki dla projektu ogółem:</a:t>
            </a:r>
            <a:endParaRPr lang="pl-PL" sz="3600" u="sng" dirty="0"/>
          </a:p>
          <a:p>
            <a:pPr algn="ctr">
              <a:lnSpc>
                <a:spcPct val="150000"/>
              </a:lnSpc>
            </a:pPr>
            <a:r>
              <a:rPr lang="pl-PL" sz="3600" b="1" dirty="0" smtClean="0"/>
              <a:t>Wielkość </a:t>
            </a:r>
            <a:r>
              <a:rPr lang="pl-PL" sz="3600" b="1" dirty="0"/>
              <a:t>ograniczenia lub uniknięcia emisji </a:t>
            </a:r>
            <a:r>
              <a:rPr lang="pl-PL" sz="3600" b="1" dirty="0" smtClean="0"/>
              <a:t>CO2:</a:t>
            </a:r>
            <a:br>
              <a:rPr lang="pl-PL" sz="3600" b="1" dirty="0" smtClean="0"/>
            </a:br>
            <a:r>
              <a:rPr lang="pl-PL" sz="3600" b="1" dirty="0"/>
              <a:t>  2.172,70 Mg/rok</a:t>
            </a:r>
            <a:endParaRPr lang="pl-PL" sz="3600" dirty="0"/>
          </a:p>
          <a:p>
            <a:pPr algn="ctr">
              <a:lnSpc>
                <a:spcPct val="150000"/>
              </a:lnSpc>
            </a:pPr>
            <a:r>
              <a:rPr lang="pl-PL" sz="3600" b="1" u="sng" dirty="0" smtClean="0"/>
              <a:t>Wielkość </a:t>
            </a:r>
            <a:r>
              <a:rPr lang="pl-PL" sz="3600" b="1" u="sng" dirty="0"/>
              <a:t>produkcji energii ze źródeł </a:t>
            </a:r>
            <a:r>
              <a:rPr lang="pl-PL" sz="3600" b="1" u="sng" dirty="0" smtClean="0"/>
              <a:t>odnawialnych:</a:t>
            </a:r>
          </a:p>
          <a:p>
            <a:pPr algn="ctr">
              <a:lnSpc>
                <a:spcPct val="150000"/>
              </a:lnSpc>
            </a:pPr>
            <a:r>
              <a:rPr lang="pl-PL" sz="3600" b="1" dirty="0" smtClean="0"/>
              <a:t>195,10 </a:t>
            </a:r>
            <a:r>
              <a:rPr lang="pl-PL" sz="3600" b="1" dirty="0"/>
              <a:t>MWh/rok</a:t>
            </a:r>
            <a:endParaRPr lang="pl-PL" sz="3600" dirty="0"/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 </a:t>
            </a:r>
            <a:endParaRPr lang="pl-PL" dirty="0"/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7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3" y="1696868"/>
            <a:ext cx="11594245" cy="4994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400" u="sng" dirty="0" smtClean="0"/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8" y="210400"/>
            <a:ext cx="1241030" cy="124103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53110" y="1674978"/>
            <a:ext cx="11475063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pPr algn="ctr">
              <a:lnSpc>
                <a:spcPct val="150000"/>
              </a:lnSpc>
            </a:pPr>
            <a:r>
              <a:rPr lang="pl-PL" sz="3600" b="1" u="sng" dirty="0" smtClean="0"/>
              <a:t>Realizacja projektu bez dofinansowania ze strony Państw Darczyńców nie byłaby możliwa.</a:t>
            </a:r>
          </a:p>
          <a:p>
            <a:pPr algn="ctr">
              <a:lnSpc>
                <a:spcPct val="150000"/>
              </a:lnSpc>
            </a:pPr>
            <a:endParaRPr lang="pl-PL" sz="3600" b="1" u="sng" dirty="0"/>
          </a:p>
          <a:p>
            <a:pPr algn="ctr">
              <a:lnSpc>
                <a:spcPct val="150000"/>
              </a:lnSpc>
            </a:pPr>
            <a:r>
              <a:rPr lang="pl-PL" sz="3600" b="1" u="sng" dirty="0" smtClean="0"/>
              <a:t>Dziękujemy za udział w konferencji.</a:t>
            </a:r>
            <a:endParaRPr lang="pl-PL" sz="3600" dirty="0"/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 </a:t>
            </a:r>
            <a:endParaRPr lang="pl-PL" dirty="0"/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4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6869"/>
            <a:ext cx="1075871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u="sng" dirty="0" smtClean="0"/>
              <a:t>Harmonogram projektu:</a:t>
            </a:r>
          </a:p>
          <a:p>
            <a:pPr marL="0" indent="0" algn="ctr">
              <a:buNone/>
            </a:pPr>
            <a:endParaRPr lang="pl-PL" sz="3600" u="sng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 smtClean="0"/>
              <a:t>wrzesień </a:t>
            </a:r>
            <a:r>
              <a:rPr lang="pl-PL" b="1" dirty="0"/>
              <a:t>2014</a:t>
            </a:r>
            <a:r>
              <a:rPr lang="pl-PL" dirty="0"/>
              <a:t> – złożenie wniosku o dofinansowanie przedsięwzięcia "Podniesienie efektywności energetycznej budynków szkół podstawowych nr 1 i 2 w gminie Brzeszcze"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69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6869"/>
            <a:ext cx="10758714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4200" u="sng" dirty="0" smtClean="0"/>
              <a:t>Harmonogram projektu:</a:t>
            </a:r>
          </a:p>
          <a:p>
            <a:pPr marL="0" indent="0" algn="ctr">
              <a:buNone/>
            </a:pPr>
            <a:endParaRPr lang="pl-PL" sz="3600" u="sng" dirty="0"/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b="1" dirty="0"/>
              <a:t>15 lipca 2015 roku </a:t>
            </a:r>
            <a:r>
              <a:rPr lang="pl-PL" dirty="0"/>
              <a:t>– podpisanie umowy o dofinansowanie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/>
              <a:t>Umowa nr 210/2015/Wn06/OA-xn-04/D w sprawie Projektu "Podniesienie efektywności energetycznej budynków szkół podstawowych nr 1 i 2 w gminie Brzeszcze" </a:t>
            </a:r>
            <a:r>
              <a:rPr lang="pl-PL" dirty="0" smtClean="0"/>
              <a:t>koszt </a:t>
            </a:r>
            <a:r>
              <a:rPr lang="pl-PL" dirty="0"/>
              <a:t>całkowity planowanych do realizacji zadań: 3.378.958,00 zł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/>
              <a:t>kwota dofinansowania: 2.478.458,00 </a:t>
            </a:r>
            <a:r>
              <a:rPr lang="pl-PL" dirty="0" smtClean="0"/>
              <a:t>zł; poziom </a:t>
            </a:r>
            <a:r>
              <a:rPr lang="pl-PL" dirty="0"/>
              <a:t>dofinansowania: 73,65%</a:t>
            </a:r>
          </a:p>
          <a:p>
            <a:pPr marL="0" indent="0" algn="ctr" hangingPunc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/>
              <a:t>termin realizacji: </a:t>
            </a:r>
            <a:r>
              <a:rPr lang="pl-PL" dirty="0" smtClean="0"/>
              <a:t>do 30.04.2016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53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6869"/>
            <a:ext cx="1075871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u="sng" dirty="0" smtClean="0"/>
              <a:t>Harmonogram projektu:</a:t>
            </a:r>
          </a:p>
          <a:p>
            <a:pPr marL="0" indent="0" algn="ctr">
              <a:buNone/>
            </a:pPr>
            <a:endParaRPr lang="pl-PL" sz="4200" u="sng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październik 2015</a:t>
            </a:r>
            <a:r>
              <a:rPr lang="pl-PL" dirty="0"/>
              <a:t> – informacja o możliwości rozszerzenia zakresu projektów realizowanych w ramach Funduszy EOG 2009-2014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dla </a:t>
            </a:r>
            <a:r>
              <a:rPr lang="pl-PL" dirty="0"/>
              <a:t>Beneficjentów Programu Operacyjnego PL04 </a:t>
            </a:r>
            <a:r>
              <a:rPr lang="pl-PL" dirty="0" smtClean="0"/>
              <a:t>„</a:t>
            </a:r>
            <a:r>
              <a:rPr lang="pl-PL" dirty="0"/>
              <a:t>Oszczędzanie energii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promowanie odnawialnych źródeł energii”</a:t>
            </a:r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41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6869"/>
            <a:ext cx="1075871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u="sng" dirty="0" smtClean="0"/>
              <a:t>Harmonogram projektu:</a:t>
            </a:r>
          </a:p>
          <a:p>
            <a:pPr marL="0" indent="0" algn="ctr">
              <a:buNone/>
            </a:pPr>
            <a:endParaRPr lang="pl-PL" sz="4200" u="sng" dirty="0" smtClean="0"/>
          </a:p>
          <a:p>
            <a:pPr marL="0" indent="0" algn="ctr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/>
              <a:t>listopad 2015</a:t>
            </a:r>
            <a:r>
              <a:rPr lang="pl-PL" dirty="0"/>
              <a:t> – złożenie wniosku o rozszerzenie zakresu </a:t>
            </a:r>
            <a:r>
              <a:rPr lang="pl-PL" dirty="0" smtClean="0"/>
              <a:t>projektu: rozszerzenie </a:t>
            </a:r>
            <a:r>
              <a:rPr lang="pl-PL" dirty="0"/>
              <a:t>zakresu robót w budynkach SP 1 i SP 2 oraz włączenie dodatkowych obiektów - Przedszkole "Żyrafa"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oraz </a:t>
            </a:r>
            <a:r>
              <a:rPr lang="pl-PL" dirty="0"/>
              <a:t>Przedszkole "Słoneczko"</a:t>
            </a:r>
          </a:p>
          <a:p>
            <a:pPr marL="0" indent="0" algn="ctr">
              <a:buNone/>
            </a:pPr>
            <a:endParaRPr lang="pl-PL" sz="3600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21"/>
            <a:ext cx="2295940" cy="18243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65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2017</Words>
  <Application>Microsoft Macintosh PowerPoint</Application>
  <PresentationFormat>Niestandardowy</PresentationFormat>
  <Paragraphs>254</Paragraphs>
  <Slides>53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4" baseType="lpstr">
      <vt:lpstr>Motyw pakietu Office</vt:lpstr>
      <vt:lpstr>Witamy Państwa serdecznie na konferencji poświęconej zakończeniu realizacji projektu pn.: „Podniesienie efektywności energetycznej placówek oświatowych na terenie Gminy Brzeszcze” </vt:lpstr>
      <vt:lpstr>Zrealizowaliśmy projekt pod nazwą: „Podniesienie efektywności energetycznej placówek oświatowych na terenie Gminy Brzeszcze”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Realizujemy projekt pod nazwą: „Podniesienie efektywności energetycznej budynku Samodzielnego Publicznego Zespołu Opieki Zdrowotnej w Głubczycach”</dc:title>
  <dc:creator>user</dc:creator>
  <cp:lastModifiedBy>. .</cp:lastModifiedBy>
  <cp:revision>81</cp:revision>
  <dcterms:created xsi:type="dcterms:W3CDTF">2016-11-25T07:59:44Z</dcterms:created>
  <dcterms:modified xsi:type="dcterms:W3CDTF">2017-04-26T17:42:09Z</dcterms:modified>
</cp:coreProperties>
</file>