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8" r:id="rId4"/>
    <p:sldId id="260" r:id="rId5"/>
    <p:sldId id="272" r:id="rId6"/>
    <p:sldId id="273" r:id="rId7"/>
    <p:sldId id="264" r:id="rId8"/>
    <p:sldId id="274" r:id="rId9"/>
    <p:sldId id="267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C00"/>
    <a:srgbClr val="328EA0"/>
    <a:srgbClr val="62AB66"/>
    <a:srgbClr val="B6BFA2"/>
    <a:srgbClr val="92D050"/>
    <a:srgbClr val="ABE48E"/>
    <a:srgbClr val="5AC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33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30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29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6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00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572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896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30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9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702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76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7D216F56-F6A4-4E11-83C1-8CAB32A7F1B3}" type="datetimeFigureOut">
              <a:rPr lang="pl-PL" smtClean="0"/>
              <a:pPr/>
              <a:t>15.09.2023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71AA96B-03BA-4C82-8224-1EC890BF48A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841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61210" y="781529"/>
            <a:ext cx="4907632" cy="33528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Europejski tydzień mobilności</a:t>
            </a:r>
            <a:endParaRPr lang="pl-PL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72662" y="4254339"/>
            <a:ext cx="4399170" cy="1492529"/>
          </a:xfrm>
        </p:spPr>
        <p:txBody>
          <a:bodyPr/>
          <a:lstStyle/>
          <a:p>
            <a:r>
              <a:rPr lang="pl-PL" b="1" dirty="0" smtClean="0"/>
              <a:t>„Oszczędzaj energię!”</a:t>
            </a:r>
          </a:p>
          <a:p>
            <a:r>
              <a:rPr lang="pl-PL" dirty="0" smtClean="0"/>
              <a:t>16-22 września 2023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87" y="1164566"/>
            <a:ext cx="4225660" cy="42269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7" y="6261993"/>
            <a:ext cx="2760453" cy="5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030541" y="720973"/>
            <a:ext cx="7180057" cy="84323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B050"/>
                </a:solidFill>
              </a:rPr>
              <a:t>Czy wiesz jak… kontrolować temperaturę?</a:t>
            </a:r>
            <a:endParaRPr lang="pl-PL" sz="4000" b="1" dirty="0">
              <a:solidFill>
                <a:srgbClr val="00B05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7" y="1704773"/>
            <a:ext cx="1488872" cy="148887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8" y="5750011"/>
            <a:ext cx="1148053" cy="9690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153192" y="1772853"/>
            <a:ext cx="5778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n</a:t>
            </a:r>
            <a:r>
              <a:rPr lang="pl-PL" dirty="0" smtClean="0"/>
              <a:t>ie przegrzewaj pomieszczeń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zmniejsz temperaturę przed snem – idealna temperatura do snu to to </a:t>
            </a:r>
            <a:r>
              <a:rPr lang="pl-PL" b="1" dirty="0" smtClean="0"/>
              <a:t>17-18 </a:t>
            </a:r>
            <a:r>
              <a:rPr lang="pl-PL" b="1" dirty="0">
                <a:sym typeface="Symbol" panose="05050102010706020507" pitchFamily="18" charset="2"/>
              </a:rPr>
              <a:t></a:t>
            </a:r>
            <a:r>
              <a:rPr lang="pl-PL" b="1" dirty="0" smtClean="0">
                <a:sym typeface="Symbol" panose="05050102010706020507" pitchFamily="18" charset="2"/>
              </a:rPr>
              <a:t>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sym typeface="Symbol" panose="05050102010706020507" pitchFamily="18" charset="2"/>
              </a:rPr>
              <a:t>w</a:t>
            </a:r>
            <a:r>
              <a:rPr lang="pl-PL" dirty="0" smtClean="0">
                <a:sym typeface="Symbol" panose="05050102010706020507" pitchFamily="18" charset="2"/>
              </a:rPr>
              <a:t>ietrz swój pokój (</a:t>
            </a:r>
            <a:r>
              <a:rPr lang="pl-PL" b="1" dirty="0" smtClean="0">
                <a:sym typeface="Symbol" panose="05050102010706020507" pitchFamily="18" charset="2"/>
              </a:rPr>
              <a:t>krótko, ale intensywnie </a:t>
            </a:r>
            <a:r>
              <a:rPr lang="pl-PL" dirty="0" smtClean="0">
                <a:sym typeface="Symbol" panose="05050102010706020507" pitchFamily="18" charset="2"/>
              </a:rPr>
              <a:t>otwierając okno na oścież)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51" y="3262906"/>
            <a:ext cx="1575598" cy="15755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pole tekstowe 10"/>
          <p:cNvSpPr txBox="1"/>
          <p:nvPr/>
        </p:nvSpPr>
        <p:spPr>
          <a:xfrm>
            <a:off x="1030541" y="3799474"/>
            <a:ext cx="491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o</a:t>
            </a:r>
            <a:r>
              <a:rPr lang="pl-PL" dirty="0" smtClean="0"/>
              <a:t>dsuń meble od grzejników – nie blokuj ciepła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n</a:t>
            </a:r>
            <a:r>
              <a:rPr lang="pl-PL" dirty="0" smtClean="0"/>
              <a:t>ie wieszaj na kaloryferze ubrań do wysuszenia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5" y="4937042"/>
            <a:ext cx="2976806" cy="1562823"/>
          </a:xfrm>
          <a:prstGeom prst="rect">
            <a:avLst/>
          </a:prstGeom>
        </p:spPr>
      </p:pic>
      <p:cxnSp>
        <p:nvCxnSpPr>
          <p:cNvPr id="8" name="Łącznik prosty 7"/>
          <p:cNvCxnSpPr/>
          <p:nvPr/>
        </p:nvCxnSpPr>
        <p:spPr>
          <a:xfrm flipV="1">
            <a:off x="3089788" y="4838504"/>
            <a:ext cx="3307519" cy="17598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06993" y="750556"/>
            <a:ext cx="7180057" cy="843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00B0F0"/>
                </a:solidFill>
              </a:rPr>
              <a:t>Czy wiesz jak… zmniejszyć zużycie wody?</a:t>
            </a:r>
            <a:endParaRPr lang="pl-PL" sz="4000" b="1" dirty="0">
              <a:solidFill>
                <a:srgbClr val="00B0F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6" y="5761397"/>
            <a:ext cx="883333" cy="86475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5" y="1772970"/>
            <a:ext cx="1888566" cy="188856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710667" y="2006650"/>
            <a:ext cx="482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b</a:t>
            </a:r>
            <a:r>
              <a:rPr lang="pl-PL" dirty="0" smtClean="0"/>
              <a:t>ierz </a:t>
            </a:r>
            <a:r>
              <a:rPr lang="pl-PL" b="1" dirty="0" smtClean="0"/>
              <a:t>prysznic zamiast kąpieli </a:t>
            </a:r>
            <a:r>
              <a:rPr lang="pl-PL" dirty="0" smtClean="0"/>
              <a:t>- jedna osoba oszczędza w ten sposób ok </a:t>
            </a:r>
            <a:r>
              <a:rPr lang="pl-PL" dirty="0" smtClean="0"/>
              <a:t>1500 l </a:t>
            </a:r>
            <a:r>
              <a:rPr lang="pl-PL" dirty="0" smtClean="0"/>
              <a:t>wody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z</a:t>
            </a:r>
            <a:r>
              <a:rPr lang="pl-PL" dirty="0" smtClean="0"/>
              <a:t>mniejsz temperaturę wody o kilka stopni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myjąc zęby, kiedy nie używasz wody pamiętaj, by ją zakręcić</a:t>
            </a:r>
          </a:p>
          <a:p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37" y="4123307"/>
            <a:ext cx="1886674" cy="188667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565128" y="4365310"/>
            <a:ext cx="5156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 smtClean="0"/>
              <a:t>nie przesadzaj z podlewaniem trawnika, wystarczy, że zrobisz to </a:t>
            </a:r>
            <a:r>
              <a:rPr lang="pl-PL" b="1" dirty="0" smtClean="0"/>
              <a:t>raz na 5 dni, </a:t>
            </a:r>
            <a:r>
              <a:rPr lang="pl-PL" dirty="0" smtClean="0"/>
              <a:t>a jeśli pada deszcz – </a:t>
            </a:r>
            <a:r>
              <a:rPr lang="pl-PL" b="1" dirty="0" smtClean="0"/>
              <a:t>raz na 2 tygodnie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o</a:t>
            </a:r>
            <a:r>
              <a:rPr lang="pl-PL" dirty="0" smtClean="0"/>
              <a:t>gródek podlewamy wieczorem, w ciągu słonecznego dnia większość wody wyparuje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9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06993" y="611329"/>
            <a:ext cx="7180057" cy="84323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</a:rPr>
              <a:t>Oszczędzaj energię elektryczną</a:t>
            </a:r>
            <a:endParaRPr lang="pl-PL" sz="4000" b="1" dirty="0">
              <a:solidFill>
                <a:srgbClr val="FFC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sp>
        <p:nvSpPr>
          <p:cNvPr id="16" name="pole tekstowe 15"/>
          <p:cNvSpPr txBox="1"/>
          <p:nvPr/>
        </p:nvSpPr>
        <p:spPr>
          <a:xfrm>
            <a:off x="1035727" y="2088188"/>
            <a:ext cx="42694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m</a:t>
            </a:r>
            <a:r>
              <a:rPr lang="pl-PL" sz="2000" dirty="0" smtClean="0"/>
              <a:t>asz ochotę na herbatę? gotuj tylko </a:t>
            </a:r>
            <a:r>
              <a:rPr lang="pl-PL" sz="2000" b="1" dirty="0" smtClean="0">
                <a:solidFill>
                  <a:srgbClr val="C00000"/>
                </a:solidFill>
              </a:rPr>
              <a:t>tyle wody, ile potrzebujesz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err="1" smtClean="0"/>
              <a:t>odkamieniaj</a:t>
            </a:r>
            <a:r>
              <a:rPr lang="pl-PL" sz="2000" dirty="0" smtClean="0"/>
              <a:t> regularnie czajnik i inne urządzenia </a:t>
            </a:r>
          </a:p>
          <a:p>
            <a:endParaRPr lang="pl-PL" sz="24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" y="5731457"/>
            <a:ext cx="969824" cy="94943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3544743" y="4152852"/>
            <a:ext cx="52532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w</a:t>
            </a:r>
            <a:r>
              <a:rPr lang="pl-PL" sz="2000" dirty="0" smtClean="0"/>
              <a:t>łączaj zmywarkę lub pralkę dopiero kiedy są </a:t>
            </a:r>
            <a:r>
              <a:rPr lang="pl-PL" sz="2000" b="1" dirty="0" smtClean="0">
                <a:solidFill>
                  <a:srgbClr val="C00000"/>
                </a:solidFill>
              </a:rPr>
              <a:t>całkowicie załadowane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/>
              <a:t>wielokrotne otwieranie lodówki czy zamrażarki powoduje, ze urządzenia tracą temperaturę, </a:t>
            </a:r>
            <a:br>
              <a:rPr lang="pl-PL" sz="2000" dirty="0" smtClean="0"/>
            </a:br>
            <a:r>
              <a:rPr lang="pl-PL" sz="2000" dirty="0" smtClean="0"/>
              <a:t>a w efekcie </a:t>
            </a:r>
            <a:r>
              <a:rPr lang="pl-PL" sz="2000" b="1" dirty="0" smtClean="0">
                <a:solidFill>
                  <a:srgbClr val="C00000"/>
                </a:solidFill>
              </a:rPr>
              <a:t>pobierają więcej prądu</a:t>
            </a:r>
          </a:p>
          <a:p>
            <a:endParaRPr lang="pl-PL" sz="2400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77" y="4002160"/>
            <a:ext cx="2005101" cy="200510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050" y="1454564"/>
            <a:ext cx="1687149" cy="182355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76" l="9652" r="96519">
                        <a14:foregroundMark x1="57437" y1="6804" x2="57437" y2="6804"/>
                        <a14:foregroundMark x1="55538" y1="3323" x2="55538" y2="3323"/>
                        <a14:foregroundMark x1="48259" y1="12184" x2="48259" y2="12184"/>
                        <a14:foregroundMark x1="49842" y1="16297" x2="49842" y2="16297"/>
                        <a14:foregroundMark x1="50158" y1="16297" x2="50158" y2="16297"/>
                        <a14:foregroundMark x1="51741" y1="20411" x2="51741" y2="20411"/>
                        <a14:foregroundMark x1="36234" y1="21994" x2="36234" y2="21994"/>
                        <a14:foregroundMark x1="41297" y1="6487" x2="42563" y2="5538"/>
                        <a14:foregroundMark x1="85285" y1="34335" x2="85285" y2="34335"/>
                        <a14:foregroundMark x1="91297" y1="34019" x2="91297" y2="34019"/>
                        <a14:foregroundMark x1="64399" y1="83070" x2="64399" y2="83070"/>
                        <a14:foregroundMark x1="45095" y1="82437" x2="45095" y2="82437"/>
                        <a14:foregroundMark x1="46044" y1="20411" x2="46044" y2="20411"/>
                        <a14:foregroundMark x1="40348" y1="18829" x2="40348" y2="18829"/>
                        <a14:foregroundMark x1="28006" y1="16930" x2="28006" y2="16930"/>
                        <a14:foregroundMark x1="26424" y1="15032" x2="26424" y2="15032"/>
                        <a14:foregroundMark x1="24525" y1="11867" x2="24525" y2="11867"/>
                        <a14:foregroundMark x1="27057" y1="11867" x2="27057" y2="11867"/>
                        <a14:foregroundMark x1="24525" y1="20411" x2="24525" y2="20411"/>
                        <a14:foregroundMark x1="27373" y1="22310" x2="27373" y2="22310"/>
                        <a14:foregroundMark x1="27373" y1="22310" x2="26424" y2="24209"/>
                        <a14:foregroundMark x1="26424" y1="24209" x2="26424" y2="24209"/>
                        <a14:foregroundMark x1="31487" y1="20411" x2="31487" y2="20411"/>
                        <a14:foregroundMark x1="30854" y1="18196" x2="30854" y2="18196"/>
                        <a14:foregroundMark x1="28006" y1="20095" x2="28006" y2="20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01" y="2017991"/>
            <a:ext cx="1762968" cy="1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06993" y="611329"/>
            <a:ext cx="7180057" cy="84323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C000"/>
                </a:solidFill>
              </a:rPr>
              <a:t>Oszczędzaj energię elektryczną</a:t>
            </a:r>
            <a:endParaRPr lang="pl-PL" sz="4000" b="1" dirty="0">
              <a:solidFill>
                <a:srgbClr val="FFC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" y="5805597"/>
            <a:ext cx="969824" cy="94943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3819066" y="2096771"/>
            <a:ext cx="5234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n</a:t>
            </a:r>
            <a:r>
              <a:rPr lang="pl-PL" sz="2000" dirty="0" smtClean="0"/>
              <a:t>ależy stosować żarówki LED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 smtClean="0"/>
              <a:t> </a:t>
            </a:r>
            <a:r>
              <a:rPr lang="pl-PL" sz="2000" b="1" dirty="0" smtClean="0">
                <a:solidFill>
                  <a:srgbClr val="C00000"/>
                </a:solidFill>
              </a:rPr>
              <a:t>nie </a:t>
            </a:r>
            <a:r>
              <a:rPr lang="pl-PL" sz="2000" b="1" dirty="0">
                <a:solidFill>
                  <a:srgbClr val="C00000"/>
                </a:solidFill>
              </a:rPr>
              <a:t>pozostawiaj włączonego światła </a:t>
            </a:r>
            <a:r>
              <a:rPr lang="pl-PL" sz="2000" dirty="0"/>
              <a:t>kiedy</a:t>
            </a:r>
            <a:br>
              <a:rPr lang="pl-PL" sz="2000" dirty="0"/>
            </a:br>
            <a:r>
              <a:rPr lang="pl-PL" sz="2000" dirty="0"/>
              <a:t>wychodzisz z pomieszczeń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 smtClean="0"/>
              <a:t>jeśli nie korzystasz z urządzenia, </a:t>
            </a:r>
            <a:r>
              <a:rPr lang="pl-PL" sz="2000" b="1" dirty="0" smtClean="0">
                <a:solidFill>
                  <a:srgbClr val="C00000"/>
                </a:solidFill>
              </a:rPr>
              <a:t>odłącz </a:t>
            </a:r>
            <a:br>
              <a:rPr lang="pl-PL" sz="2000" b="1" dirty="0" smtClean="0">
                <a:solidFill>
                  <a:srgbClr val="C00000"/>
                </a:solidFill>
              </a:rPr>
            </a:br>
            <a:r>
              <a:rPr lang="pl-PL" sz="2000" b="1" dirty="0" smtClean="0">
                <a:solidFill>
                  <a:srgbClr val="C00000"/>
                </a:solidFill>
              </a:rPr>
              <a:t>je z prądu, </a:t>
            </a:r>
            <a:r>
              <a:rPr lang="pl-PL" sz="2000" dirty="0" smtClean="0"/>
              <a:t>nie zostawiaj go w trybie czuwania</a:t>
            </a:r>
            <a:endParaRPr lang="pl-PL" sz="2000" b="1" dirty="0" smtClean="0">
              <a:solidFill>
                <a:srgbClr val="C00000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/>
          <a:stretch/>
        </p:blipFill>
        <p:spPr>
          <a:xfrm>
            <a:off x="1142819" y="1956263"/>
            <a:ext cx="2305318" cy="16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80" r="898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713">
            <a:off x="-256057" y="2040903"/>
            <a:ext cx="2402112" cy="204493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96" y="4110092"/>
            <a:ext cx="1987386" cy="198738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710021" y="4467288"/>
            <a:ext cx="4218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r</a:t>
            </a:r>
            <a:r>
              <a:rPr lang="pl-PL" sz="2000" dirty="0" smtClean="0"/>
              <a:t>egularnie opróżniaj odkurzacz  (wymieniaj worek)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dirty="0"/>
              <a:t>p</a:t>
            </a:r>
            <a:r>
              <a:rPr lang="pl-PL" sz="2000" dirty="0" smtClean="0"/>
              <a:t>amiętaj, by ładowarkę, której nie używasz </a:t>
            </a:r>
            <a:r>
              <a:rPr lang="pl-PL" sz="2000" b="1" dirty="0" smtClean="0">
                <a:solidFill>
                  <a:srgbClr val="C00000"/>
                </a:solidFill>
              </a:rPr>
              <a:t>wyciągnąć z gniazdka</a:t>
            </a:r>
            <a:endParaRPr lang="pl-PL" sz="2000" b="1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204" y="849755"/>
            <a:ext cx="1236622" cy="11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06993" y="611329"/>
            <a:ext cx="7180057" cy="84323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62AB66"/>
                </a:solidFill>
              </a:rPr>
              <a:t>Odnawialne źródła energii</a:t>
            </a:r>
            <a:endParaRPr lang="pl-PL" sz="4000" b="1" dirty="0">
              <a:solidFill>
                <a:srgbClr val="62AB66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" y="5805597"/>
            <a:ext cx="969824" cy="94943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299" y="2561300"/>
            <a:ext cx="4153529" cy="2710724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3098783" y="1764759"/>
            <a:ext cx="2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POMPY CIEPŁA</a:t>
            </a:r>
            <a:endParaRPr lang="pl-PL" sz="28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6" y="2598174"/>
            <a:ext cx="4089295" cy="26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806993" y="611329"/>
            <a:ext cx="7180057" cy="84323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62AB66"/>
                </a:solidFill>
              </a:rPr>
              <a:t>Odnawialne źródła energii</a:t>
            </a:r>
            <a:endParaRPr lang="pl-PL" sz="4000" b="1" dirty="0">
              <a:solidFill>
                <a:srgbClr val="62AB66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" y="5896339"/>
            <a:ext cx="877131" cy="8586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3" y="1916366"/>
            <a:ext cx="2856721" cy="3597196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114" y="2290809"/>
            <a:ext cx="2030851" cy="30515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546" y="1916367"/>
            <a:ext cx="2986645" cy="3597196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76842" y="5516494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FOTOWOLTAIKA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638246" y="5342342"/>
            <a:ext cx="176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TURBINY WIATROWE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203395" y="5527008"/>
            <a:ext cx="280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KOLEKTORY SŁONECZNE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9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4" y="422413"/>
            <a:ext cx="2209330" cy="1881494"/>
          </a:xfrm>
          <a:prstGeom prst="rect">
            <a:avLst/>
          </a:prstGeom>
        </p:spPr>
      </p:pic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137496" y="1042117"/>
            <a:ext cx="7180057" cy="843235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92D050"/>
                </a:solidFill>
              </a:rPr>
              <a:t>Główne korzyści z OZE</a:t>
            </a:r>
            <a:endParaRPr lang="pl-PL" sz="4000" b="1" dirty="0">
              <a:solidFill>
                <a:srgbClr val="92D05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sp>
        <p:nvSpPr>
          <p:cNvPr id="13" name="pole tekstowe 12"/>
          <p:cNvSpPr txBox="1"/>
          <p:nvPr/>
        </p:nvSpPr>
        <p:spPr>
          <a:xfrm>
            <a:off x="1274879" y="2526711"/>
            <a:ext cx="6905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rgbClr val="62AB66"/>
                </a:solidFill>
              </a:rPr>
              <a:t>brak emisji </a:t>
            </a:r>
            <a:r>
              <a:rPr lang="pl-PL" sz="2000" dirty="0" smtClean="0"/>
              <a:t>szkodliwych gazów cieplarnianych i zanieczyszczeń powietrza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62AB66"/>
                </a:solidFill>
              </a:rPr>
              <a:t>o</a:t>
            </a:r>
            <a:r>
              <a:rPr lang="pl-PL" sz="2000" b="1" dirty="0" smtClean="0">
                <a:solidFill>
                  <a:srgbClr val="62AB66"/>
                </a:solidFill>
              </a:rPr>
              <a:t>szczędność surowców </a:t>
            </a:r>
            <a:r>
              <a:rPr lang="pl-PL" sz="2000" dirty="0" smtClean="0"/>
              <a:t>naturalnych (węgiel, gaz, ropa naftowa)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>
                <a:solidFill>
                  <a:srgbClr val="62AB66"/>
                </a:solidFill>
              </a:rPr>
              <a:t>z</a:t>
            </a:r>
            <a:r>
              <a:rPr lang="pl-PL" sz="2000" b="1" dirty="0" smtClean="0">
                <a:solidFill>
                  <a:srgbClr val="62AB66"/>
                </a:solidFill>
              </a:rPr>
              <a:t>równoważone źródło energii</a:t>
            </a:r>
            <a:r>
              <a:rPr lang="pl-PL" sz="2000" dirty="0" smtClean="0"/>
              <a:t>, tj. nie jest ograniczone wyczerpywaniem się paliw kopalnych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805" y="4380731"/>
            <a:ext cx="5079437" cy="247726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" y="5896339"/>
            <a:ext cx="877131" cy="8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" y="1673884"/>
            <a:ext cx="9135093" cy="3769744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69" y="165060"/>
            <a:ext cx="3458261" cy="748182"/>
          </a:xfr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78586" y="1353548"/>
            <a:ext cx="8079581" cy="165819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Dziękuję za uwagę! 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5" y="0"/>
            <a:ext cx="1078302" cy="10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404"/>
            <a:ext cx="9143999" cy="39319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081877" y="1170988"/>
            <a:ext cx="50691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Europejski Tydzień Mobilności </a:t>
            </a:r>
          </a:p>
          <a:p>
            <a:pPr algn="ctr"/>
            <a:r>
              <a:rPr lang="pl-PL" sz="2400" dirty="0" smtClean="0"/>
              <a:t>coroczna kampania Komisji Europejskiej</a:t>
            </a:r>
          </a:p>
          <a:p>
            <a:pPr algn="ctr"/>
            <a:r>
              <a:rPr lang="pl-PL" sz="2400" b="1" dirty="0" smtClean="0"/>
              <a:t>16 - 22 </a:t>
            </a:r>
            <a:r>
              <a:rPr lang="pl-PL" sz="2400" b="1" dirty="0" smtClean="0"/>
              <a:t>września </a:t>
            </a:r>
            <a:r>
              <a:rPr lang="pl-PL" sz="2400" b="1" dirty="0" smtClean="0"/>
              <a:t>2023</a:t>
            </a:r>
            <a:endParaRPr lang="pl-PL" sz="2400" b="1" dirty="0" smtClean="0"/>
          </a:p>
          <a:p>
            <a:pPr algn="ctr"/>
            <a:endParaRPr lang="pl-PL" sz="24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856211" y="5360602"/>
            <a:ext cx="778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Tegoroczne hasło: OSZCZĘDZAJ ENERGIĘ!</a:t>
            </a:r>
          </a:p>
          <a:p>
            <a:pPr algn="ctr"/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761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184592" y="847291"/>
            <a:ext cx="7094130" cy="843235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Czym jest zrównoważony transport?</a:t>
            </a:r>
            <a:endParaRPr lang="pl-PL" sz="4000" b="1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5612" y="4784754"/>
            <a:ext cx="3554385" cy="160916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5739" y="4882281"/>
            <a:ext cx="1846821" cy="151163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565" y="5016040"/>
            <a:ext cx="1813800" cy="119308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7168" y="4882281"/>
            <a:ext cx="1291458" cy="137787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782507" y="1765978"/>
            <a:ext cx="78983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dirty="0" smtClean="0"/>
              <a:t>To </a:t>
            </a:r>
            <a:r>
              <a:rPr lang="pl-PL" sz="2000" dirty="0"/>
              <a:t>sposób przemieszczania się, </a:t>
            </a:r>
            <a:r>
              <a:rPr lang="pl-PL" sz="2000" dirty="0" smtClean="0"/>
              <a:t>który:</a:t>
            </a:r>
          </a:p>
          <a:p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 jest przyjazny dla środowiska </a:t>
            </a:r>
            <a:r>
              <a:rPr lang="pl-PL" sz="2000" dirty="0"/>
              <a:t>i ludzi </a:t>
            </a: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promuje </a:t>
            </a:r>
            <a:r>
              <a:rPr lang="pl-PL" sz="2000" dirty="0"/>
              <a:t>równowagę między ekologią, </a:t>
            </a:r>
            <a:r>
              <a:rPr lang="pl-PL" sz="2000" dirty="0" smtClean="0"/>
              <a:t>ekonomią </a:t>
            </a:r>
            <a:r>
              <a:rPr lang="pl-PL" sz="2000" dirty="0"/>
              <a:t>i </a:t>
            </a:r>
            <a:r>
              <a:rPr lang="pl-PL" sz="2000" dirty="0" smtClean="0"/>
              <a:t>społeczeństwem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pomaga </a:t>
            </a:r>
            <a:r>
              <a:rPr lang="pl-PL" sz="2000" dirty="0" smtClean="0"/>
              <a:t>zmniejszyć emisję </a:t>
            </a:r>
            <a:r>
              <a:rPr lang="pl-PL" sz="2000" dirty="0"/>
              <a:t>gazów cieplarnianych i </a:t>
            </a:r>
            <a:r>
              <a:rPr lang="pl-PL" sz="2000" dirty="0" smtClean="0"/>
              <a:t>zanieczyszczenie </a:t>
            </a:r>
            <a:r>
              <a:rPr lang="pl-PL" sz="2000" dirty="0"/>
              <a:t>powietrza, </a:t>
            </a:r>
            <a:endParaRPr lang="pl-PL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Jest przyjazny dla nasze</a:t>
            </a:r>
            <a:r>
              <a:rPr lang="pl-PL" sz="2000" dirty="0" smtClean="0"/>
              <a:t>j </a:t>
            </a:r>
            <a:r>
              <a:rPr lang="pl-PL" sz="2000" dirty="0" smtClean="0"/>
              <a:t>planety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515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36964" y="1688722"/>
            <a:ext cx="76287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Transport publiczny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to m.in.: </a:t>
            </a:r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</a:rPr>
              <a:t>autobusy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</a:rPr>
              <a:t>, tramwaje, metro i pociągi </a:t>
            </a: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przewożą </a:t>
            </a:r>
            <a:r>
              <a:rPr lang="pl-PL" sz="2000" dirty="0"/>
              <a:t>wiele osób jednocześnie, zmniejszając liczbę </a:t>
            </a:r>
            <a:r>
              <a:rPr lang="pl-PL" sz="2000" dirty="0" smtClean="0"/>
              <a:t>innych pojazdów </a:t>
            </a:r>
            <a:r>
              <a:rPr lang="pl-PL" sz="2000" dirty="0"/>
              <a:t>na </a:t>
            </a:r>
            <a:r>
              <a:rPr lang="pl-PL" sz="2000" dirty="0" smtClean="0"/>
              <a:t>drogach (mniejsze korki)</a:t>
            </a:r>
            <a:endParaRPr lang="pl-PL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są jednym z najważniejszych elementów zrównoważonego </a:t>
            </a:r>
            <a:r>
              <a:rPr lang="pl-PL" sz="2000" dirty="0" smtClean="0"/>
              <a:t>transportu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Bywa dużo tańszy niż transport indywidualny </a:t>
            </a:r>
            <a:endParaRPr lang="pl-PL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zmniejsza emisję </a:t>
            </a:r>
            <a:r>
              <a:rPr lang="pl-PL" sz="2000" dirty="0" smtClean="0"/>
              <a:t>CO</a:t>
            </a:r>
            <a:r>
              <a:rPr lang="pl-PL" sz="1400" dirty="0" smtClean="0"/>
              <a:t>2</a:t>
            </a:r>
            <a:r>
              <a:rPr lang="pl-PL" sz="2000" dirty="0" smtClean="0"/>
              <a:t> i zanieczyszczenie powietrza, zwłaszcza gdy </a:t>
            </a:r>
            <a:r>
              <a:rPr lang="pl-PL" sz="2000" dirty="0" smtClean="0"/>
              <a:t>jest </a:t>
            </a:r>
            <a:r>
              <a:rPr lang="pl-PL" sz="2000" dirty="0" smtClean="0"/>
              <a:t>zasilany </a:t>
            </a:r>
            <a:r>
              <a:rPr lang="pl-PL" sz="2000" dirty="0" smtClean="0"/>
              <a:t>czystymi źródłami energii</a:t>
            </a:r>
          </a:p>
          <a:p>
            <a:endParaRPr lang="pl-PL" sz="2000" dirty="0" smtClean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274113" y="746910"/>
            <a:ext cx="8700070" cy="962245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Jakie są zalety tzw. </a:t>
            </a:r>
            <a:r>
              <a:rPr lang="pl-PL" sz="4000" b="1" dirty="0" smtClean="0">
                <a:latin typeface="Calibri" pitchFamily="34" charset="0"/>
              </a:rPr>
              <a:t>transportu publicznego? </a:t>
            </a:r>
            <a:endParaRPr lang="pl-PL" sz="4000" b="1" dirty="0">
              <a:latin typeface="Calibri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4387" y="4489432"/>
            <a:ext cx="2629796" cy="138501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394" y="4756628"/>
            <a:ext cx="2347784" cy="133663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70" y="5294022"/>
            <a:ext cx="2743666" cy="1102423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129648" y="6165612"/>
            <a:ext cx="3665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„Przesiadaj się i jedź</a:t>
            </a:r>
            <a:r>
              <a:rPr lang="pl-PL" sz="24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!”</a:t>
            </a:r>
            <a:endParaRPr lang="pl-PL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aśnienie w chmurce 5"/>
          <p:cNvSpPr/>
          <p:nvPr/>
        </p:nvSpPr>
        <p:spPr>
          <a:xfrm>
            <a:off x="5685739" y="826127"/>
            <a:ext cx="3408218" cy="254369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234114" y="1404171"/>
            <a:ext cx="5908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Rowery, hulajnogi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, deskorolki </a:t>
            </a:r>
            <a:endParaRPr lang="pl-PL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to ekologiczne środki </a:t>
            </a:r>
            <a:r>
              <a:rPr lang="pl-PL" sz="2000" dirty="0"/>
              <a:t>transportu, </a:t>
            </a:r>
            <a:r>
              <a:rPr lang="pl-PL" sz="2000" dirty="0" smtClean="0"/>
              <a:t>które </a:t>
            </a:r>
            <a:r>
              <a:rPr lang="pl-PL" sz="2000" dirty="0"/>
              <a:t>nie </a:t>
            </a:r>
            <a:r>
              <a:rPr lang="pl-PL" sz="2000" dirty="0" smtClean="0"/>
              <a:t>emitują </a:t>
            </a:r>
            <a:r>
              <a:rPr lang="pl-PL" sz="2000" dirty="0"/>
              <a:t>żadnych szkodliwych substancji </a:t>
            </a:r>
            <a:endParaRPr lang="pl-PL" sz="2000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jazda na nich nie tylko pomaga oszczędzać energię, ale także poprawia naszą kondycję fizyczną i zdrowie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to doskonały sposób, aby łączyć przyjemność z dbaniem o środowisko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086" y="4203242"/>
            <a:ext cx="1371602" cy="163674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14869" y="3150525"/>
            <a:ext cx="1552063" cy="16559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26" y="5021613"/>
            <a:ext cx="1272525" cy="14245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96" y="4442237"/>
            <a:ext cx="1945040" cy="16947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 rot="20757147">
            <a:off x="6188017" y="1507664"/>
            <a:ext cx="2695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DDDC00"/>
                </a:solidFill>
              </a:rPr>
              <a:t>Kto z Was przyjechał dziś do szkoły hulajnogą lub rowerem? </a:t>
            </a:r>
            <a:endParaRPr lang="pl-PL" sz="2000" b="1" dirty="0">
              <a:solidFill>
                <a:srgbClr val="DDD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64127" y="1223564"/>
            <a:ext cx="6981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Carpooling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wspólne korzystanie z samochodu) </a:t>
            </a:r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to dzielenie się samochodem z innymi ludźmi, zmniejszające liczbę pojazdów na drogach i koszty podróży</a:t>
            </a:r>
          </a:p>
          <a:p>
            <a:pPr marL="742950" lvl="1" indent="-285750"/>
            <a:endParaRPr lang="pl-PL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Samochody elektryczne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pl-PL" sz="2000" dirty="0" smtClean="0"/>
              <a:t>są zasilane energią elektryczną, co oznacza, że nie emitują spalin i są znacznie bardziej przyjazne dla środowiska niż tradycyjne pojazdy spalinowe</a:t>
            </a:r>
            <a:endParaRPr lang="pl-PL" sz="2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4741779"/>
            <a:ext cx="3487784" cy="14875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7425" y="4059399"/>
            <a:ext cx="3452621" cy="15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438430" y="720973"/>
            <a:ext cx="7094130" cy="843235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Calibri" pitchFamily="34" charset="0"/>
              </a:rPr>
              <a:t>Co daje nam zrównoważony transport?</a:t>
            </a:r>
            <a:endParaRPr lang="pl-PL" sz="4000" b="1" dirty="0">
              <a:latin typeface="Calibri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sp>
        <p:nvSpPr>
          <p:cNvPr id="2" name="pole tekstowe 1"/>
          <p:cNvSpPr txBox="1"/>
          <p:nvPr/>
        </p:nvSpPr>
        <p:spPr>
          <a:xfrm>
            <a:off x="977263" y="1752876"/>
            <a:ext cx="7000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Czyste powietrze</a:t>
            </a:r>
            <a:endParaRPr lang="pl-PL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zrównoważony </a:t>
            </a:r>
            <a:r>
              <a:rPr lang="pl-PL" sz="2000" dirty="0"/>
              <a:t>transport </a:t>
            </a:r>
            <a:r>
              <a:rPr lang="pl-PL" sz="2000" dirty="0" smtClean="0"/>
              <a:t>zmniejsza emisję szkodliwych substancji do atmosfery, przez co pomaga </a:t>
            </a:r>
            <a:r>
              <a:rPr lang="pl-PL" sz="2000" dirty="0"/>
              <a:t>nam oddychać czystym </a:t>
            </a:r>
            <a:r>
              <a:rPr lang="pl-PL" sz="2000" dirty="0" smtClean="0"/>
              <a:t>powietrzem</a:t>
            </a:r>
          </a:p>
          <a:p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</a:rPr>
              <a:t>Oszczędności</a:t>
            </a:r>
            <a:endParaRPr lang="pl-PL" sz="2000" dirty="0" smtClean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możemy </a:t>
            </a:r>
            <a:r>
              <a:rPr lang="pl-PL" sz="2000" dirty="0"/>
              <a:t>zaoszczędzić pieniądze na paliwie, parkingach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kosztach </a:t>
            </a:r>
            <a:r>
              <a:rPr lang="pl-PL" sz="2000" dirty="0"/>
              <a:t>utrzymania </a:t>
            </a:r>
            <a:r>
              <a:rPr lang="pl-PL" sz="2000" dirty="0" smtClean="0"/>
              <a:t>samochodu.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000" dirty="0" smtClean="0"/>
              <a:t>oszczędzamy też energię (paliwa, energię elektryczną)</a:t>
            </a:r>
            <a:endParaRPr lang="pl-PL" sz="2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08105" y="784003"/>
            <a:ext cx="1742948" cy="156041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585" y="5191124"/>
            <a:ext cx="2141221" cy="13272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37" y="4959872"/>
            <a:ext cx="1817525" cy="16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0" y="3476214"/>
            <a:ext cx="1616141" cy="755488"/>
          </a:xfrm>
          <a:prstGeom prst="rect">
            <a:avLst/>
          </a:prstGeom>
        </p:spPr>
      </p:pic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908693" y="864664"/>
            <a:ext cx="7094130" cy="8432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Calibri" pitchFamily="34" charset="0"/>
              </a:rPr>
              <a:t>Czy wiesz jak świętujemy </a:t>
            </a:r>
            <a:br>
              <a:rPr lang="pl-PL" sz="4000" b="1" dirty="0" smtClean="0">
                <a:latin typeface="Calibri" pitchFamily="34" charset="0"/>
              </a:rPr>
            </a:br>
            <a:r>
              <a:rPr lang="pl-PL" sz="4000" b="1" dirty="0" smtClean="0">
                <a:latin typeface="Calibri" pitchFamily="34" charset="0"/>
              </a:rPr>
              <a:t>Europejski Tydzień Mobilności?</a:t>
            </a:r>
            <a:endParaRPr lang="pl-PL" sz="4000" b="1" dirty="0">
              <a:latin typeface="Calibri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sp>
        <p:nvSpPr>
          <p:cNvPr id="2" name="pole tekstowe 1"/>
          <p:cNvSpPr txBox="1"/>
          <p:nvPr/>
        </p:nvSpPr>
        <p:spPr>
          <a:xfrm>
            <a:off x="436169" y="2119835"/>
            <a:ext cx="8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endParaRPr lang="pl-PL" sz="6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235454" y="2195760"/>
            <a:ext cx="6217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Dzień Bez Samochodu – 22 września</a:t>
            </a:r>
          </a:p>
          <a:p>
            <a:r>
              <a:rPr lang="pl-PL" sz="2000" dirty="0" smtClean="0"/>
              <a:t>Duże miasta wprowadzają w ten dzień darmową komunikację miejską</a:t>
            </a:r>
            <a:endParaRPr lang="pl-PL" sz="20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228650" y="3382577"/>
            <a:ext cx="8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endParaRPr lang="pl-PL" sz="600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080187" y="3523816"/>
            <a:ext cx="4625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Co roku </a:t>
            </a:r>
            <a:r>
              <a:rPr lang="pl-PL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22 września </a:t>
            </a:r>
            <a:r>
              <a:rPr lang="pl-PL" sz="2000" dirty="0" smtClean="0"/>
              <a:t>dostępne są bilety </a:t>
            </a:r>
          </a:p>
          <a:p>
            <a:r>
              <a:rPr lang="pl-PL" sz="2000" dirty="0" smtClean="0"/>
              <a:t>na pociągi po Małopolsce </a:t>
            </a:r>
            <a:r>
              <a:rPr lang="pl-PL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za 1zł</a:t>
            </a:r>
            <a:endParaRPr lang="pl-PL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66649" y="4593070"/>
            <a:ext cx="86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endParaRPr lang="pl-PL" sz="6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300769" y="4793299"/>
            <a:ext cx="5966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Organizowane są </a:t>
            </a:r>
            <a:r>
              <a:rPr lang="pl-PL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lekcje, warsztaty, szkolenia, akcje </a:t>
            </a:r>
            <a:r>
              <a:rPr lang="pl-PL" sz="2000" dirty="0" smtClean="0"/>
              <a:t>typu dzień dojazdu do szkoły rowerem itp.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66" y="2021990"/>
            <a:ext cx="1665545" cy="8700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59" y="1790583"/>
            <a:ext cx="790129" cy="7668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03" y="5778857"/>
            <a:ext cx="752741" cy="65679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27" y="5711158"/>
            <a:ext cx="859239" cy="7486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49" y="5711158"/>
            <a:ext cx="628220" cy="7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1117546" y="1542455"/>
            <a:ext cx="7094130" cy="843235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 dodatkowo</a:t>
            </a:r>
            <a:br>
              <a:rPr lang="pl-PL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oszczędzać energię?</a:t>
            </a:r>
            <a:endParaRPr lang="pl-PL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39" y="-27209"/>
            <a:ext cx="3458261" cy="748182"/>
          </a:xfrm>
        </p:spPr>
      </p:pic>
      <p:sp>
        <p:nvSpPr>
          <p:cNvPr id="2" name="pole tekstowe 1"/>
          <p:cNvSpPr txBox="1"/>
          <p:nvPr/>
        </p:nvSpPr>
        <p:spPr>
          <a:xfrm>
            <a:off x="537884" y="3387137"/>
            <a:ext cx="825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 oszczędzanie energii wpływa na jakość powietrza</a:t>
            </a:r>
            <a:r>
              <a:rPr lang="pl-PL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l-PL" sz="28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" r="100000">
                        <a14:foregroundMark x1="47285" y1="35627" x2="25655" y2="24417"/>
                        <a14:foregroundMark x1="38390" y1="32519" x2="40824" y2="24417"/>
                        <a14:foregroundMark x1="35112" y1="39734" x2="37360" y2="32075"/>
                        <a14:foregroundMark x1="49532" y1="48613" x2="49719" y2="52164"/>
                        <a14:foregroundMark x1="80431" y1="51387" x2="79026" y2="50277"/>
                        <a14:foregroundMark x1="74906" y1="43285" x2="77154" y2="39734"/>
                        <a14:foregroundMark x1="74345" y1="50277" x2="83801" y2="49057"/>
                        <a14:foregroundMark x1="76124" y1="31632" x2="80993" y2="35183"/>
                        <a14:foregroundMark x1="84270" y1="17980" x2="85674" y2="18868"/>
                        <a14:foregroundMark x1="89700" y1="14317" x2="91948" y2="16981"/>
                        <a14:foregroundMark x1="96161" y1="9323" x2="97566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6511" y="4983480"/>
            <a:ext cx="1697943" cy="143322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02" y="4161194"/>
            <a:ext cx="1679897" cy="16445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83" y="4934288"/>
            <a:ext cx="1100406" cy="16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703</TotalTime>
  <Words>645</Words>
  <Application>Microsoft Office PowerPoint</Application>
  <PresentationFormat>Pokaz na ekranie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Wielkomiejski</vt:lpstr>
      <vt:lpstr>Europejski tydzień mobilności</vt:lpstr>
      <vt:lpstr>Prezentacja programu PowerPoint</vt:lpstr>
      <vt:lpstr>Czym jest zrównoważony transport?</vt:lpstr>
      <vt:lpstr>Jakie są zalety tzw. transportu publicznego? </vt:lpstr>
      <vt:lpstr>Prezentacja programu PowerPoint</vt:lpstr>
      <vt:lpstr>Prezentacja programu PowerPoint</vt:lpstr>
      <vt:lpstr>Co daje nam zrównoważony transport?</vt:lpstr>
      <vt:lpstr>Czy wiesz jak świętujemy  Europejski Tydzień Mobilności?</vt:lpstr>
      <vt:lpstr>Jak dodatkowo oszczędzać energię?</vt:lpstr>
      <vt:lpstr>Czy wiesz jak… kontrolować temperaturę?</vt:lpstr>
      <vt:lpstr>Czy wiesz jak… zmniejszyć zużycie wody?</vt:lpstr>
      <vt:lpstr>Oszczędzaj energię elektryczną</vt:lpstr>
      <vt:lpstr>Oszczędzaj energię elektryczną</vt:lpstr>
      <vt:lpstr>Odnawialne źródła energii</vt:lpstr>
      <vt:lpstr>Odnawialne źródła energii</vt:lpstr>
      <vt:lpstr>Główne korzyści z OZE</vt:lpstr>
      <vt:lpstr>Dziękuję za uwagę! </vt:lpstr>
    </vt:vector>
  </TitlesOfParts>
  <Company>UMWM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Europejski tydzień mobilności</dc:title>
  <dc:creator>Ściślak, Natalia</dc:creator>
  <cp:lastModifiedBy>Stadnik, Katarzyna</cp:lastModifiedBy>
  <cp:revision>95</cp:revision>
  <dcterms:created xsi:type="dcterms:W3CDTF">2023-09-10T14:25:01Z</dcterms:created>
  <dcterms:modified xsi:type="dcterms:W3CDTF">2023-09-15T06:41:38Z</dcterms:modified>
</cp:coreProperties>
</file>